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8" r:id="rId5"/>
    <p:sldId id="259" r:id="rId6"/>
    <p:sldId id="260" r:id="rId7"/>
    <p:sldId id="262" r:id="rId8"/>
    <p:sldId id="291" r:id="rId9"/>
    <p:sldId id="292" r:id="rId10"/>
    <p:sldId id="293" r:id="rId11"/>
    <p:sldId id="296" r:id="rId12"/>
    <p:sldId id="297" r:id="rId13"/>
    <p:sldId id="298" r:id="rId14"/>
    <p:sldId id="261" r:id="rId15"/>
    <p:sldId id="263" r:id="rId16"/>
    <p:sldId id="270" r:id="rId17"/>
    <p:sldId id="286" r:id="rId18"/>
    <p:sldId id="287" r:id="rId19"/>
    <p:sldId id="284" r:id="rId20"/>
    <p:sldId id="290" r:id="rId21"/>
    <p:sldId id="283" r:id="rId22"/>
    <p:sldId id="271" r:id="rId23"/>
    <p:sldId id="272" r:id="rId24"/>
    <p:sldId id="275" r:id="rId25"/>
    <p:sldId id="288" r:id="rId26"/>
    <p:sldId id="274" r:id="rId27"/>
    <p:sldId id="279" r:id="rId28"/>
    <p:sldId id="280" r:id="rId29"/>
    <p:sldId id="276" r:id="rId30"/>
    <p:sldId id="289" r:id="rId31"/>
    <p:sldId id="27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sa Stryker" initials="LS" lastIdx="1" clrIdx="0">
    <p:extLst>
      <p:ext uri="{19B8F6BF-5375-455C-9EA6-DF929625EA0E}">
        <p15:presenceInfo xmlns:p15="http://schemas.microsoft.com/office/powerpoint/2012/main" userId="S::lisa@landscapeprofessionals.org::a93f6356-a370-454c-aef8-20855152a7d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03200" y="3886200"/>
            <a:ext cx="11582400" cy="19050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437804"/>
            <a:ext cx="12191013" cy="3549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8346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2510A1D-257F-43B3-A727-6BDA1D2C4FC1}" type="datetimeFigureOut">
              <a:rPr lang="en-US" smtClean="0"/>
              <a:t>3/18/2020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289436-E7D2-4EBD-83EF-FA716DDBD4CD}" type="slidenum">
              <a:rPr lang="en-US" smtClean="0"/>
              <a:t>‹#›</a:t>
            </a:fld>
            <a:endParaRPr lang="en-US"/>
          </a:p>
        </p:txBody>
      </p:sp>
    </p:spTree>
    <p:extLst>
      <p:ext uri="{BB962C8B-B14F-4D97-AF65-F5344CB8AC3E}">
        <p14:creationId xmlns:p14="http://schemas.microsoft.com/office/powerpoint/2010/main" val="3439120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510A1D-257F-43B3-A727-6BDA1D2C4FC1}" type="datetimeFigureOut">
              <a:rPr lang="en-US" smtClean="0"/>
              <a:t>3/18/2020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289436-E7D2-4EBD-83EF-FA716DDBD4CD}" type="slidenum">
              <a:rPr lang="en-US" smtClean="0"/>
              <a:t>‹#›</a:t>
            </a:fld>
            <a:endParaRPr lang="en-US"/>
          </a:p>
        </p:txBody>
      </p:sp>
    </p:spTree>
    <p:extLst>
      <p:ext uri="{BB962C8B-B14F-4D97-AF65-F5344CB8AC3E}">
        <p14:creationId xmlns:p14="http://schemas.microsoft.com/office/powerpoint/2010/main" val="1216872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510A1D-257F-43B3-A727-6BDA1D2C4FC1}" type="datetimeFigureOut">
              <a:rPr lang="en-US" smtClean="0"/>
              <a:t>3/18/2020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289436-E7D2-4EBD-83EF-FA716DDBD4CD}" type="slidenum">
              <a:rPr lang="en-US" smtClean="0"/>
              <a:t>‹#›</a:t>
            </a:fld>
            <a:endParaRPr lang="en-US"/>
          </a:p>
        </p:txBody>
      </p:sp>
    </p:spTree>
    <p:extLst>
      <p:ext uri="{BB962C8B-B14F-4D97-AF65-F5344CB8AC3E}">
        <p14:creationId xmlns:p14="http://schemas.microsoft.com/office/powerpoint/2010/main" val="42940290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2510A1D-257F-43B3-A727-6BDA1D2C4FC1}" type="datetimeFigureOut">
              <a:rPr lang="en-US" smtClean="0"/>
              <a:t>3/18/2020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289436-E7D2-4EBD-83EF-FA716DDBD4CD}" type="slidenum">
              <a:rPr lang="en-US" smtClean="0"/>
              <a:t>‹#›</a:t>
            </a:fld>
            <a:endParaRPr lang="en-US"/>
          </a:p>
        </p:txBody>
      </p:sp>
    </p:spTree>
    <p:extLst>
      <p:ext uri="{BB962C8B-B14F-4D97-AF65-F5344CB8AC3E}">
        <p14:creationId xmlns:p14="http://schemas.microsoft.com/office/powerpoint/2010/main" val="38974504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510A1D-257F-43B3-A727-6BDA1D2C4FC1}" type="datetimeFigureOut">
              <a:rPr lang="en-US" smtClean="0"/>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289436-E7D2-4EBD-83EF-FA716DDBD4CD}" type="slidenum">
              <a:rPr lang="en-US" smtClean="0"/>
              <a:t>‹#›</a:t>
            </a:fld>
            <a:endParaRPr lang="en-US"/>
          </a:p>
        </p:txBody>
      </p:sp>
    </p:spTree>
    <p:extLst>
      <p:ext uri="{BB962C8B-B14F-4D97-AF65-F5344CB8AC3E}">
        <p14:creationId xmlns:p14="http://schemas.microsoft.com/office/powerpoint/2010/main" val="37089638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510A1D-257F-43B3-A727-6BDA1D2C4FC1}" type="datetimeFigureOut">
              <a:rPr lang="en-US" smtClean="0"/>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289436-E7D2-4EBD-83EF-FA716DDBD4CD}" type="slidenum">
              <a:rPr lang="en-US" smtClean="0"/>
              <a:t>‹#›</a:t>
            </a:fld>
            <a:endParaRPr lang="en-US"/>
          </a:p>
        </p:txBody>
      </p:sp>
    </p:spTree>
    <p:extLst>
      <p:ext uri="{BB962C8B-B14F-4D97-AF65-F5344CB8AC3E}">
        <p14:creationId xmlns:p14="http://schemas.microsoft.com/office/powerpoint/2010/main" val="3636500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s">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609600" y="1752600"/>
            <a:ext cx="11176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80982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2510A1D-257F-43B3-A727-6BDA1D2C4FC1}" type="datetimeFigureOut">
              <a:rPr lang="en-US" smtClean="0"/>
              <a:t>3/18/2020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289436-E7D2-4EBD-83EF-FA716DDBD4CD}" type="slidenum">
              <a:rPr lang="en-US" smtClean="0"/>
              <a:t>‹#›</a:t>
            </a:fld>
            <a:endParaRPr lang="en-US"/>
          </a:p>
        </p:txBody>
      </p:sp>
    </p:spTree>
    <p:extLst>
      <p:ext uri="{BB962C8B-B14F-4D97-AF65-F5344CB8AC3E}">
        <p14:creationId xmlns:p14="http://schemas.microsoft.com/office/powerpoint/2010/main" val="1779760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2510A1D-257F-43B3-A727-6BDA1D2C4FC1}" type="datetimeFigureOut">
              <a:rPr lang="en-US" smtClean="0"/>
              <a:t>3/18/2020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289436-E7D2-4EBD-83EF-FA716DDBD4CD}" type="slidenum">
              <a:rPr lang="en-US" smtClean="0"/>
              <a:t>‹#›</a:t>
            </a:fld>
            <a:endParaRPr lang="en-US"/>
          </a:p>
        </p:txBody>
      </p:sp>
    </p:spTree>
    <p:extLst>
      <p:ext uri="{BB962C8B-B14F-4D97-AF65-F5344CB8AC3E}">
        <p14:creationId xmlns:p14="http://schemas.microsoft.com/office/powerpoint/2010/main" val="809812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2510A1D-257F-43B3-A727-6BDA1D2C4FC1}" type="datetimeFigureOut">
              <a:rPr lang="en-US" smtClean="0"/>
              <a:t>3/18/2020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289436-E7D2-4EBD-83EF-FA716DDBD4CD}" type="slidenum">
              <a:rPr lang="en-US" smtClean="0"/>
              <a:t>‹#›</a:t>
            </a:fld>
            <a:endParaRPr lang="en-US"/>
          </a:p>
        </p:txBody>
      </p:sp>
    </p:spTree>
    <p:extLst>
      <p:ext uri="{BB962C8B-B14F-4D97-AF65-F5344CB8AC3E}">
        <p14:creationId xmlns:p14="http://schemas.microsoft.com/office/powerpoint/2010/main" val="1331379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510A1D-257F-43B3-A727-6BDA1D2C4FC1}" type="datetimeFigureOut">
              <a:rPr lang="en-US" smtClean="0"/>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289436-E7D2-4EBD-83EF-FA716DDBD4CD}" type="slidenum">
              <a:rPr lang="en-US" smtClean="0"/>
              <a:t>‹#›</a:t>
            </a:fld>
            <a:endParaRPr lang="en-US"/>
          </a:p>
        </p:txBody>
      </p:sp>
    </p:spTree>
    <p:extLst>
      <p:ext uri="{BB962C8B-B14F-4D97-AF65-F5344CB8AC3E}">
        <p14:creationId xmlns:p14="http://schemas.microsoft.com/office/powerpoint/2010/main" val="2716306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2510A1D-257F-43B3-A727-6BDA1D2C4FC1}" type="datetimeFigureOut">
              <a:rPr lang="en-US" smtClean="0"/>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289436-E7D2-4EBD-83EF-FA716DDBD4CD}" type="slidenum">
              <a:rPr lang="en-US" smtClean="0"/>
              <a:t>‹#›</a:t>
            </a:fld>
            <a:endParaRPr lang="en-US"/>
          </a:p>
        </p:txBody>
      </p:sp>
    </p:spTree>
    <p:extLst>
      <p:ext uri="{BB962C8B-B14F-4D97-AF65-F5344CB8AC3E}">
        <p14:creationId xmlns:p14="http://schemas.microsoft.com/office/powerpoint/2010/main" val="2258808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2510A1D-257F-43B3-A727-6BDA1D2C4FC1}" type="datetimeFigureOut">
              <a:rPr lang="en-US" smtClean="0"/>
              <a:t>3/18/2020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289436-E7D2-4EBD-83EF-FA716DDBD4CD}" type="slidenum">
              <a:rPr lang="en-US" smtClean="0"/>
              <a:t>‹#›</a:t>
            </a:fld>
            <a:endParaRPr lang="en-US"/>
          </a:p>
        </p:txBody>
      </p:sp>
    </p:spTree>
    <p:extLst>
      <p:ext uri="{BB962C8B-B14F-4D97-AF65-F5344CB8AC3E}">
        <p14:creationId xmlns:p14="http://schemas.microsoft.com/office/powerpoint/2010/main" val="2962552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2510A1D-257F-43B3-A727-6BDA1D2C4FC1}" type="datetimeFigureOut">
              <a:rPr lang="en-US" smtClean="0"/>
              <a:t>3/18/2020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289436-E7D2-4EBD-83EF-FA716DDBD4CD}" type="slidenum">
              <a:rPr lang="en-US" smtClean="0"/>
              <a:t>‹#›</a:t>
            </a:fld>
            <a:endParaRPr lang="en-US"/>
          </a:p>
        </p:txBody>
      </p:sp>
    </p:spTree>
    <p:extLst>
      <p:ext uri="{BB962C8B-B14F-4D97-AF65-F5344CB8AC3E}">
        <p14:creationId xmlns:p14="http://schemas.microsoft.com/office/powerpoint/2010/main" val="3648785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510A1D-257F-43B3-A727-6BDA1D2C4FC1}" type="datetimeFigureOut">
              <a:rPr lang="en-US" smtClean="0"/>
              <a:t>3/18/2020</a:t>
            </a:fld>
            <a:endParaRPr lang="en-US"/>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289436-E7D2-4EBD-83EF-FA716DDBD4CD}" type="slidenum">
              <a:rPr lang="en-US" smtClean="0"/>
              <a:t>‹#›</a:t>
            </a:fld>
            <a:endParaRPr lang="en-US"/>
          </a:p>
        </p:txBody>
      </p:sp>
      <p:pic>
        <p:nvPicPr>
          <p:cNvPr id="7" name="Picture 2" descr="S:\Logos\N.A.L.P. Logos\Logos\JPG\logo-NALP-Primary-COLOR.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9277350" y="6176973"/>
            <a:ext cx="2235200" cy="580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62543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hyperlink" Target="https://www.landscapeprofessionals.org/LP/About/LP/About/Coronavirus.aspx" TargetMode="External"/><Relationship Id="rId2" Type="http://schemas.openxmlformats.org/officeDocument/2006/relationships/hyperlink" Target="https://www.landscapeprofessionals.org/images/LP/Virus/Documents/Landscape_Essential_Services_Letter_3_17_20.pdf?fbclid=IwAR19phTrIBkvNk_folCUu2vsbkz4pU28UFwuaLI8M-iqay4wU16WrAYOa8I" TargetMode="External"/><Relationship Id="rId1" Type="http://schemas.openxmlformats.org/officeDocument/2006/relationships/slideLayout" Target="../slideLayouts/slideLayout11.xml"/><Relationship Id="rId4" Type="http://schemas.openxmlformats.org/officeDocument/2006/relationships/hyperlink" Target="https://www.facebook.com/groups/203117040783019/"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828800" y="3810000"/>
            <a:ext cx="8458200" cy="2286000"/>
          </a:xfrm>
        </p:spPr>
        <p:txBody>
          <a:bodyPr>
            <a:normAutofit/>
          </a:bodyPr>
          <a:lstStyle/>
          <a:p>
            <a:pPr marL="0" indent="0">
              <a:buNone/>
            </a:pPr>
            <a:r>
              <a:rPr lang="en-US"/>
              <a:t>Dealing with the Coronavirus in Your Landscape or Lawn Care Business</a:t>
            </a:r>
          </a:p>
          <a:p>
            <a:pPr marL="0" indent="0">
              <a:buNone/>
            </a:pPr>
            <a:endParaRPr lang="en-US"/>
          </a:p>
          <a:p>
            <a:pPr marL="0" indent="0">
              <a:buNone/>
            </a:pPr>
            <a:r>
              <a:rPr lang="en-US"/>
              <a:t>Wednesday, March 18</a:t>
            </a:r>
          </a:p>
        </p:txBody>
      </p:sp>
      <p:pic>
        <p:nvPicPr>
          <p:cNvPr id="1026" name="Picture 2" descr="C:\Users\lisaschaumann\Desktop\HashMarks-Ligh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
            <a:ext cx="12191999" cy="3539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191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98E21B8-4ED9-4791-A482-AAF646C8F5A8}"/>
              </a:ext>
            </a:extLst>
          </p:cNvPr>
          <p:cNvSpPr txBox="1"/>
          <p:nvPr/>
        </p:nvSpPr>
        <p:spPr>
          <a:xfrm>
            <a:off x="3497715" y="457199"/>
            <a:ext cx="5009471" cy="707886"/>
          </a:xfrm>
          <a:prstGeom prst="rect">
            <a:avLst/>
          </a:prstGeom>
          <a:noFill/>
        </p:spPr>
        <p:txBody>
          <a:bodyPr wrap="square" rtlCol="0">
            <a:spAutoFit/>
          </a:bodyPr>
          <a:lstStyle/>
          <a:p>
            <a:r>
              <a:rPr lang="en-US" sz="4000" b="1">
                <a:solidFill>
                  <a:schemeClr val="bg2">
                    <a:lumMod val="50000"/>
                  </a:schemeClr>
                </a:solidFill>
              </a:rPr>
              <a:t>HR &amp; LEGAL Q &amp; A</a:t>
            </a:r>
          </a:p>
        </p:txBody>
      </p:sp>
      <p:sp>
        <p:nvSpPr>
          <p:cNvPr id="2" name="TextBox 1">
            <a:extLst>
              <a:ext uri="{FF2B5EF4-FFF2-40B4-BE49-F238E27FC236}">
                <a16:creationId xmlns:a16="http://schemas.microsoft.com/office/drawing/2014/main" id="{7C569D72-F1C1-42E0-969D-B0403E27B440}"/>
              </a:ext>
            </a:extLst>
          </p:cNvPr>
          <p:cNvSpPr txBox="1"/>
          <p:nvPr/>
        </p:nvSpPr>
        <p:spPr>
          <a:xfrm>
            <a:off x="796357" y="1165085"/>
            <a:ext cx="10842171" cy="1015663"/>
          </a:xfrm>
          <a:prstGeom prst="rect">
            <a:avLst/>
          </a:prstGeom>
          <a:noFill/>
        </p:spPr>
        <p:txBody>
          <a:bodyPr wrap="square" rtlCol="0">
            <a:spAutoFit/>
          </a:bodyPr>
          <a:lstStyle/>
          <a:p>
            <a:r>
              <a:rPr lang="en-US" sz="2400" b="1">
                <a:solidFill>
                  <a:schemeClr val="bg2">
                    <a:lumMod val="50000"/>
                  </a:schemeClr>
                </a:solidFill>
              </a:rPr>
              <a:t>What is Going on with the Families First Coronavirus Response Act?</a:t>
            </a:r>
          </a:p>
          <a:p>
            <a:endParaRPr lang="en-US" sz="1200" b="1">
              <a:solidFill>
                <a:schemeClr val="bg2">
                  <a:lumMod val="50000"/>
                </a:schemeClr>
              </a:solidFill>
            </a:endParaRPr>
          </a:p>
          <a:p>
            <a:endParaRPr lang="en-US" sz="2400" b="1"/>
          </a:p>
        </p:txBody>
      </p:sp>
      <p:sp>
        <p:nvSpPr>
          <p:cNvPr id="4" name="Rectangle 1">
            <a:extLst>
              <a:ext uri="{FF2B5EF4-FFF2-40B4-BE49-F238E27FC236}">
                <a16:creationId xmlns:a16="http://schemas.microsoft.com/office/drawing/2014/main" id="{A8B27E77-A0AE-408F-969D-65EF7E4AB2DD}"/>
              </a:ext>
            </a:extLst>
          </p:cNvPr>
          <p:cNvSpPr>
            <a:spLocks noChangeArrowheads="1"/>
          </p:cNvSpPr>
          <p:nvPr/>
        </p:nvSpPr>
        <p:spPr bwMode="auto">
          <a:xfrm>
            <a:off x="796357" y="1673866"/>
            <a:ext cx="10412186" cy="4985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0" i="0" u="none" strike="noStrike" cap="none" normalizeH="0" baseline="0">
                <a:ln>
                  <a:noFill/>
                </a:ln>
                <a:solidFill>
                  <a:schemeClr val="bg2">
                    <a:lumMod val="50000"/>
                  </a:schemeClr>
                </a:solidFill>
                <a:effectLst/>
                <a:latin typeface="Arial" panose="020B0604020202020204" pitchFamily="34" charset="0"/>
                <a:ea typeface="Calibri" panose="020F0502020204030204" pitchFamily="34" charset="0"/>
              </a:rPr>
              <a:t>Emergency Paid Sick Leave Act</a:t>
            </a:r>
            <a:endParaRPr kumimoji="0" lang="en-US" altLang="en-US" b="0" i="0" u="none" strike="noStrike" cap="none" normalizeH="0" baseline="0">
              <a:ln>
                <a:noFill/>
              </a:ln>
              <a:solidFill>
                <a:schemeClr val="bg2">
                  <a:lumMod val="50000"/>
                </a:schemeClr>
              </a:solidFill>
              <a:effectLst/>
              <a:latin typeface="Arial" panose="020B0604020202020204" pitchFamily="34" charset="0"/>
            </a:endParaRPr>
          </a:p>
          <a:p>
            <a:pPr marL="742950" lvl="1" indent="-285750" eaLnBrk="0" fontAlgn="base" hangingPunct="0">
              <a:spcBef>
                <a:spcPct val="0"/>
              </a:spcBef>
              <a:spcAft>
                <a:spcPct val="0"/>
              </a:spcAft>
              <a:buFont typeface="Courier New" panose="02070309020205020404" pitchFamily="49" charset="0"/>
              <a:buChar char="o"/>
            </a:pPr>
            <a:r>
              <a:rPr kumimoji="0" lang="en-US" altLang="en-US" b="0" i="0" u="none" strike="noStrike" cap="none" normalizeH="0" baseline="0">
                <a:ln>
                  <a:noFill/>
                </a:ln>
                <a:solidFill>
                  <a:schemeClr val="bg2">
                    <a:lumMod val="50000"/>
                  </a:schemeClr>
                </a:solidFill>
                <a:effectLst/>
                <a:latin typeface="Arial" panose="020B0604020202020204" pitchFamily="34" charset="0"/>
                <a:ea typeface="Calibri" panose="020F0502020204030204" pitchFamily="34" charset="0"/>
              </a:rPr>
              <a:t>Paid Sick Leave must be provided to employees unable to work due to:</a:t>
            </a:r>
            <a:endParaRPr kumimoji="0" lang="en-US" altLang="en-US" b="0" i="0" u="none" strike="noStrike" cap="none" normalizeH="0" baseline="0">
              <a:ln>
                <a:noFill/>
              </a:ln>
              <a:solidFill>
                <a:schemeClr val="bg2">
                  <a:lumMod val="50000"/>
                </a:schemeClr>
              </a:solidFill>
              <a:effectLst/>
              <a:latin typeface="Arial" panose="020B0604020202020204" pitchFamily="34" charset="0"/>
            </a:endParaRPr>
          </a:p>
          <a:p>
            <a:pPr marL="1200150" lvl="2" indent="-285750" eaLnBrk="0" fontAlgn="base" hangingPunct="0">
              <a:spcBef>
                <a:spcPct val="0"/>
              </a:spcBef>
              <a:spcAft>
                <a:spcPct val="0"/>
              </a:spcAft>
              <a:buFont typeface="Wingdings" panose="05000000000000000000" pitchFamily="2" charset="2"/>
              <a:buChar char="§"/>
            </a:pPr>
            <a:r>
              <a:rPr kumimoji="0" lang="en-US" altLang="en-US" b="0" i="0" u="none" strike="noStrike" cap="none" normalizeH="0" baseline="0">
                <a:ln>
                  <a:noFill/>
                </a:ln>
                <a:solidFill>
                  <a:schemeClr val="bg2">
                    <a:lumMod val="50000"/>
                  </a:schemeClr>
                </a:solidFill>
                <a:effectLst/>
                <a:latin typeface="Arial" panose="020B0604020202020204" pitchFamily="34" charset="0"/>
                <a:ea typeface="Calibri" panose="020F0502020204030204" pitchFamily="34" charset="0"/>
              </a:rPr>
              <a:t>federal, state, local quarantine or isolation order related to COVID-19</a:t>
            </a:r>
            <a:endParaRPr kumimoji="0" lang="en-US" altLang="en-US" b="0" i="0" u="none" strike="noStrike" cap="none" normalizeH="0" baseline="0">
              <a:ln>
                <a:noFill/>
              </a:ln>
              <a:solidFill>
                <a:schemeClr val="bg2">
                  <a:lumMod val="50000"/>
                </a:schemeClr>
              </a:solidFill>
              <a:effectLst/>
              <a:latin typeface="Arial" panose="020B0604020202020204" pitchFamily="34" charset="0"/>
            </a:endParaRPr>
          </a:p>
          <a:p>
            <a:pPr marL="1200150" lvl="2" indent="-285750" eaLnBrk="0" fontAlgn="base" hangingPunct="0">
              <a:spcBef>
                <a:spcPct val="0"/>
              </a:spcBef>
              <a:spcAft>
                <a:spcPct val="0"/>
              </a:spcAft>
              <a:buFont typeface="Wingdings" panose="05000000000000000000" pitchFamily="2" charset="2"/>
              <a:buChar char="§"/>
            </a:pPr>
            <a:r>
              <a:rPr kumimoji="0" lang="en-US" altLang="en-US" b="0" i="0" u="none" strike="noStrike" cap="none" normalizeH="0" baseline="0">
                <a:ln>
                  <a:noFill/>
                </a:ln>
                <a:solidFill>
                  <a:schemeClr val="bg2">
                    <a:lumMod val="50000"/>
                  </a:schemeClr>
                </a:solidFill>
                <a:effectLst/>
                <a:latin typeface="Arial" panose="020B0604020202020204" pitchFamily="34" charset="0"/>
                <a:ea typeface="Calibri" panose="020F0502020204030204" pitchFamily="34" charset="0"/>
              </a:rPr>
              <a:t>health care provider has told employee to self-quarantine related to COVID-19</a:t>
            </a:r>
            <a:endParaRPr kumimoji="0" lang="en-US" altLang="en-US" b="0" i="0" u="none" strike="noStrike" cap="none" normalizeH="0" baseline="0">
              <a:ln>
                <a:noFill/>
              </a:ln>
              <a:solidFill>
                <a:schemeClr val="bg2">
                  <a:lumMod val="50000"/>
                </a:schemeClr>
              </a:solidFill>
              <a:effectLst/>
              <a:latin typeface="Arial" panose="020B0604020202020204" pitchFamily="34" charset="0"/>
            </a:endParaRPr>
          </a:p>
          <a:p>
            <a:pPr marL="1200150" lvl="2" indent="-285750" eaLnBrk="0" fontAlgn="base" hangingPunct="0">
              <a:spcBef>
                <a:spcPct val="0"/>
              </a:spcBef>
              <a:spcAft>
                <a:spcPct val="0"/>
              </a:spcAft>
              <a:buFont typeface="Wingdings" panose="05000000000000000000" pitchFamily="2" charset="2"/>
              <a:buChar char="§"/>
            </a:pPr>
            <a:r>
              <a:rPr kumimoji="0" lang="en-US" altLang="en-US" b="0" i="0" u="none" strike="noStrike" cap="none" normalizeH="0" baseline="0">
                <a:ln>
                  <a:noFill/>
                </a:ln>
                <a:solidFill>
                  <a:schemeClr val="bg2">
                    <a:lumMod val="50000"/>
                  </a:schemeClr>
                </a:solidFill>
                <a:effectLst/>
                <a:latin typeface="Arial" panose="020B0604020202020204" pitchFamily="34" charset="0"/>
                <a:ea typeface="Calibri" panose="020F0502020204030204" pitchFamily="34" charset="0"/>
              </a:rPr>
              <a:t>employee has symptoms of COVID-19 and is seeking a medical diagnosis</a:t>
            </a:r>
            <a:endParaRPr kumimoji="0" lang="en-US" altLang="en-US" b="0" i="0" u="none" strike="noStrike" cap="none" normalizeH="0" baseline="0">
              <a:ln>
                <a:noFill/>
              </a:ln>
              <a:solidFill>
                <a:schemeClr val="bg2">
                  <a:lumMod val="50000"/>
                </a:schemeClr>
              </a:solidFill>
              <a:effectLst/>
              <a:latin typeface="Arial" panose="020B0604020202020204" pitchFamily="34" charset="0"/>
            </a:endParaRPr>
          </a:p>
          <a:p>
            <a:pPr marL="1200150" lvl="2" indent="-285750" eaLnBrk="0" fontAlgn="base" hangingPunct="0">
              <a:spcBef>
                <a:spcPct val="0"/>
              </a:spcBef>
              <a:spcAft>
                <a:spcPct val="0"/>
              </a:spcAft>
              <a:buFont typeface="Wingdings" panose="05000000000000000000" pitchFamily="2" charset="2"/>
              <a:buChar char="§"/>
            </a:pPr>
            <a:r>
              <a:rPr kumimoji="0" lang="en-US" altLang="en-US" b="0" i="0" u="none" strike="noStrike" cap="none" normalizeH="0" baseline="0">
                <a:ln>
                  <a:noFill/>
                </a:ln>
                <a:solidFill>
                  <a:schemeClr val="bg2">
                    <a:lumMod val="50000"/>
                  </a:schemeClr>
                </a:solidFill>
                <a:effectLst/>
                <a:latin typeface="Arial" panose="020B0604020202020204" pitchFamily="34" charset="0"/>
                <a:ea typeface="Calibri" panose="020F0502020204030204" pitchFamily="34" charset="0"/>
              </a:rPr>
              <a:t>employee is caring for an individual subject to a quarantine or isolation order or who has been told by a health care provider to self-quarantine</a:t>
            </a:r>
            <a:endParaRPr kumimoji="0" lang="en-US" altLang="en-US" b="0" i="0" u="none" strike="noStrike" cap="none" normalizeH="0" baseline="0">
              <a:ln>
                <a:noFill/>
              </a:ln>
              <a:solidFill>
                <a:schemeClr val="bg2">
                  <a:lumMod val="50000"/>
                </a:schemeClr>
              </a:solidFill>
              <a:effectLst/>
              <a:latin typeface="Arial" panose="020B0604020202020204" pitchFamily="34" charset="0"/>
            </a:endParaRPr>
          </a:p>
          <a:p>
            <a:pPr marL="1200150" lvl="2" indent="-285750" eaLnBrk="0" fontAlgn="base" hangingPunct="0">
              <a:spcBef>
                <a:spcPct val="0"/>
              </a:spcBef>
              <a:spcAft>
                <a:spcPct val="0"/>
              </a:spcAft>
              <a:buFont typeface="Wingdings" panose="05000000000000000000" pitchFamily="2" charset="2"/>
              <a:buChar char="§"/>
            </a:pPr>
            <a:r>
              <a:rPr kumimoji="0" lang="en-US" altLang="en-US" b="0" i="0" u="none" strike="noStrike" cap="none" normalizeH="0" baseline="0">
                <a:ln>
                  <a:noFill/>
                </a:ln>
                <a:solidFill>
                  <a:schemeClr val="bg2">
                    <a:lumMod val="50000"/>
                  </a:schemeClr>
                </a:solidFill>
                <a:effectLst/>
                <a:latin typeface="Arial" panose="020B0604020202020204" pitchFamily="34" charset="0"/>
                <a:ea typeface="Calibri" panose="020F0502020204030204" pitchFamily="34" charset="0"/>
              </a:rPr>
              <a:t>employee is caring for child under 18 years old due to child care provider or school closure related to the COVID-19 health emergency</a:t>
            </a:r>
            <a:endParaRPr kumimoji="0" lang="en-US" altLang="en-US" b="0" i="0" u="none" strike="noStrike" cap="none" normalizeH="0" baseline="0">
              <a:ln>
                <a:noFill/>
              </a:ln>
              <a:solidFill>
                <a:schemeClr val="bg2">
                  <a:lumMod val="50000"/>
                </a:schemeClr>
              </a:solidFill>
              <a:effectLst/>
              <a:latin typeface="Arial" panose="020B0604020202020204" pitchFamily="34" charset="0"/>
            </a:endParaRPr>
          </a:p>
          <a:p>
            <a:pPr marL="1200150" lvl="2" indent="-285750" eaLnBrk="0" fontAlgn="base" hangingPunct="0">
              <a:spcBef>
                <a:spcPct val="0"/>
              </a:spcBef>
              <a:spcAft>
                <a:spcPct val="0"/>
              </a:spcAft>
              <a:buFont typeface="Wingdings" panose="05000000000000000000" pitchFamily="2" charset="2"/>
              <a:buChar char="§"/>
            </a:pPr>
            <a:r>
              <a:rPr kumimoji="0" lang="en-US" altLang="en-US" b="0" i="0" u="none" strike="noStrike" cap="none" normalizeH="0" baseline="0">
                <a:ln>
                  <a:noFill/>
                </a:ln>
                <a:solidFill>
                  <a:schemeClr val="bg2">
                    <a:lumMod val="50000"/>
                  </a:schemeClr>
                </a:solidFill>
                <a:effectLst/>
                <a:latin typeface="Arial" panose="020B0604020202020204" pitchFamily="34" charset="0"/>
                <a:ea typeface="Calibri" panose="020F0502020204030204" pitchFamily="34" charset="0"/>
              </a:rPr>
              <a:t>employee experiencing substantially similar conditions as specified by Secretary of HHS, in consultation with Secretaries of Labor and Treasury.</a:t>
            </a:r>
            <a:endParaRPr kumimoji="0" lang="en-US" altLang="en-US" b="0" i="0" u="none" strike="noStrike" cap="none" normalizeH="0" baseline="0">
              <a:ln>
                <a:noFill/>
              </a:ln>
              <a:solidFill>
                <a:schemeClr val="bg2">
                  <a:lumMod val="50000"/>
                </a:schemeClr>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0" i="0" u="none" strike="noStrike" cap="none" normalizeH="0" baseline="0">
                <a:ln>
                  <a:noFill/>
                </a:ln>
                <a:solidFill>
                  <a:schemeClr val="bg2">
                    <a:lumMod val="50000"/>
                  </a:schemeClr>
                </a:solidFill>
                <a:effectLst/>
                <a:latin typeface="Arial" panose="020B0604020202020204" pitchFamily="34" charset="0"/>
                <a:ea typeface="Times New Roman" panose="02020603050405020304" pitchFamily="18" charset="0"/>
              </a:rPr>
              <a:t>Full time employees entitled to 80 hours of paid leave</a:t>
            </a:r>
            <a:endParaRPr kumimoji="0" lang="en-US" altLang="en-US" b="0" i="0" u="none" strike="noStrike" cap="none" normalizeH="0" baseline="0">
              <a:ln>
                <a:noFill/>
              </a:ln>
              <a:solidFill>
                <a:schemeClr val="bg2">
                  <a:lumMod val="50000"/>
                </a:schemeClr>
              </a:solidFill>
              <a:effectLst/>
              <a:latin typeface="Arial" panose="020B0604020202020204" pitchFamily="34" charset="0"/>
              <a:ea typeface="Calibri" panose="020F050202020403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0" i="0" u="none" strike="noStrike" cap="none" normalizeH="0" baseline="0">
                <a:ln>
                  <a:noFill/>
                </a:ln>
                <a:solidFill>
                  <a:schemeClr val="bg2">
                    <a:lumMod val="50000"/>
                  </a:schemeClr>
                </a:solidFill>
                <a:effectLst/>
                <a:latin typeface="Arial" panose="020B0604020202020204" pitchFamily="34" charset="0"/>
                <a:ea typeface="Times New Roman" panose="02020603050405020304" pitchFamily="18" charset="0"/>
              </a:rPr>
              <a:t>Part time employees entitled to the number of hours they work, on average, over a two week period.</a:t>
            </a:r>
            <a:endParaRPr kumimoji="0" lang="en-US" altLang="en-US" b="0" i="0" u="none" strike="noStrike" cap="none" normalizeH="0" baseline="0">
              <a:ln>
                <a:noFill/>
              </a:ln>
              <a:solidFill>
                <a:schemeClr val="bg2">
                  <a:lumMod val="50000"/>
                </a:schemeClr>
              </a:solidFill>
              <a:effectLst/>
              <a:latin typeface="Arial" panose="020B0604020202020204" pitchFamily="34" charset="0"/>
              <a:ea typeface="Calibri" panose="020F050202020403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0" i="0" u="none" strike="noStrike" cap="none" normalizeH="0" baseline="0">
                <a:ln>
                  <a:noFill/>
                </a:ln>
                <a:solidFill>
                  <a:schemeClr val="bg2">
                    <a:lumMod val="50000"/>
                  </a:schemeClr>
                </a:solidFill>
                <a:effectLst/>
                <a:latin typeface="Arial" panose="020B0604020202020204" pitchFamily="34" charset="0"/>
                <a:ea typeface="Times New Roman" panose="02020603050405020304" pitchFamily="18" charset="0"/>
              </a:rPr>
              <a:t>No carryover</a:t>
            </a:r>
            <a:endParaRPr kumimoji="0" lang="en-US" altLang="en-US" b="0" i="0" u="none" strike="noStrike" cap="none" normalizeH="0" baseline="0">
              <a:ln>
                <a:noFill/>
              </a:ln>
              <a:solidFill>
                <a:schemeClr val="bg2">
                  <a:lumMod val="50000"/>
                </a:schemeClr>
              </a:solidFill>
              <a:effectLst/>
              <a:latin typeface="Arial" panose="020B0604020202020204" pitchFamily="34" charset="0"/>
              <a:ea typeface="Calibri" panose="020F050202020403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0" i="0" u="none" strike="noStrike" cap="none" normalizeH="0" baseline="0">
                <a:ln>
                  <a:noFill/>
                </a:ln>
                <a:solidFill>
                  <a:schemeClr val="bg2">
                    <a:lumMod val="50000"/>
                  </a:schemeClr>
                </a:solidFill>
                <a:effectLst/>
                <a:latin typeface="Arial" panose="020B0604020202020204" pitchFamily="34" charset="0"/>
                <a:ea typeface="Times New Roman" panose="02020603050405020304" pitchFamily="18" charset="0"/>
              </a:rPr>
              <a:t>Employer may not require an employee to use any existing paid time off (vacation, sick, etc.) policy in place of this one or prior to this one.</a:t>
            </a:r>
            <a:endParaRPr kumimoji="0" lang="en-US" altLang="en-US" b="0" i="0" u="none" strike="noStrike" cap="none" normalizeH="0" baseline="0">
              <a:ln>
                <a:noFill/>
              </a:ln>
              <a:solidFill>
                <a:schemeClr val="bg2">
                  <a:lumMod val="50000"/>
                </a:schemeClr>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27420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2FE74E-EDEF-48BB-AE04-7C792BEE4338}"/>
              </a:ext>
            </a:extLst>
          </p:cNvPr>
          <p:cNvSpPr/>
          <p:nvPr/>
        </p:nvSpPr>
        <p:spPr>
          <a:xfrm>
            <a:off x="3048000" y="2264914"/>
            <a:ext cx="6096000" cy="1015663"/>
          </a:xfrm>
          <a:prstGeom prst="rect">
            <a:avLst/>
          </a:prstGeom>
        </p:spPr>
        <p:txBody>
          <a:bodyPr>
            <a:spAutoFit/>
          </a:bodyPr>
          <a:lstStyle/>
          <a:p>
            <a:pPr algn="ctr"/>
            <a:r>
              <a:rPr lang="en-US" sz="6000" b="1">
                <a:solidFill>
                  <a:schemeClr val="bg2">
                    <a:lumMod val="50000"/>
                  </a:schemeClr>
                </a:solidFill>
              </a:rPr>
              <a:t>Questions?</a:t>
            </a:r>
            <a:endParaRPr lang="en-US" sz="6000">
              <a:solidFill>
                <a:schemeClr val="bg2">
                  <a:lumMod val="50000"/>
                </a:schemeClr>
              </a:solidFill>
            </a:endParaRPr>
          </a:p>
        </p:txBody>
      </p:sp>
    </p:spTree>
    <p:extLst>
      <p:ext uri="{BB962C8B-B14F-4D97-AF65-F5344CB8AC3E}">
        <p14:creationId xmlns:p14="http://schemas.microsoft.com/office/powerpoint/2010/main" val="3334998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82E9E3-0281-453A-AE12-B0FB7A13B528}"/>
              </a:ext>
            </a:extLst>
          </p:cNvPr>
          <p:cNvSpPr txBox="1"/>
          <p:nvPr/>
        </p:nvSpPr>
        <p:spPr>
          <a:xfrm>
            <a:off x="4970672" y="2617184"/>
            <a:ext cx="5678941" cy="1354217"/>
          </a:xfrm>
          <a:prstGeom prst="rect">
            <a:avLst/>
          </a:prstGeom>
          <a:noFill/>
        </p:spPr>
        <p:txBody>
          <a:bodyPr wrap="square" rtlCol="0">
            <a:spAutoFit/>
          </a:bodyPr>
          <a:lstStyle/>
          <a:p>
            <a:r>
              <a:rPr lang="en-US" sz="3200" b="1">
                <a:solidFill>
                  <a:srgbClr val="339933"/>
                </a:solidFill>
              </a:rPr>
              <a:t>Sam Steel, Ed.D. </a:t>
            </a:r>
            <a:r>
              <a:rPr lang="en-US" sz="3200"/>
              <a:t> </a:t>
            </a:r>
          </a:p>
          <a:p>
            <a:r>
              <a:rPr lang="en-US" sz="3200">
                <a:solidFill>
                  <a:schemeClr val="bg2">
                    <a:lumMod val="50000"/>
                  </a:schemeClr>
                </a:solidFill>
              </a:rPr>
              <a:t>NALP Safety Advisor</a:t>
            </a:r>
          </a:p>
          <a:p>
            <a:endParaRPr lang="en-US"/>
          </a:p>
        </p:txBody>
      </p:sp>
      <p:pic>
        <p:nvPicPr>
          <p:cNvPr id="1026" name="Picture 2">
            <a:extLst>
              <a:ext uri="{FF2B5EF4-FFF2-40B4-BE49-F238E27FC236}">
                <a16:creationId xmlns:a16="http://schemas.microsoft.com/office/drawing/2014/main" id="{5C47F58E-E277-471A-8AA6-416AE81D63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2387" y="1592041"/>
            <a:ext cx="2988127" cy="3257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3989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F1B574-9F07-41CD-93BD-D8811B80B576}"/>
              </a:ext>
            </a:extLst>
          </p:cNvPr>
          <p:cNvSpPr txBox="1"/>
          <p:nvPr/>
        </p:nvSpPr>
        <p:spPr>
          <a:xfrm>
            <a:off x="1011744" y="549356"/>
            <a:ext cx="9430377" cy="707886"/>
          </a:xfrm>
          <a:prstGeom prst="rect">
            <a:avLst/>
          </a:prstGeom>
          <a:noFill/>
        </p:spPr>
        <p:txBody>
          <a:bodyPr wrap="square" rtlCol="0">
            <a:spAutoFit/>
          </a:bodyPr>
          <a:lstStyle/>
          <a:p>
            <a:pPr algn="ctr"/>
            <a:r>
              <a:rPr lang="en-US" sz="4000" b="1">
                <a:solidFill>
                  <a:schemeClr val="bg2">
                    <a:lumMod val="50000"/>
                  </a:schemeClr>
                </a:solidFill>
              </a:rPr>
              <a:t>COVID-19 PROTECTIVE MEASURES</a:t>
            </a:r>
          </a:p>
        </p:txBody>
      </p:sp>
      <p:sp>
        <p:nvSpPr>
          <p:cNvPr id="4" name="Text Placeholder 2">
            <a:extLst>
              <a:ext uri="{FF2B5EF4-FFF2-40B4-BE49-F238E27FC236}">
                <a16:creationId xmlns:a16="http://schemas.microsoft.com/office/drawing/2014/main" id="{AFBA88E1-B4C5-4BCB-81E5-881E35E4516D}"/>
              </a:ext>
            </a:extLst>
          </p:cNvPr>
          <p:cNvSpPr txBox="1">
            <a:spLocks/>
          </p:cNvSpPr>
          <p:nvPr/>
        </p:nvSpPr>
        <p:spPr>
          <a:xfrm>
            <a:off x="1011745" y="1721966"/>
            <a:ext cx="9430376" cy="556740"/>
          </a:xfrm>
          <a:prstGeom prst="rect">
            <a:avLst/>
          </a:prstGeom>
          <a:solidFill>
            <a:srgbClr val="00B050"/>
          </a:solidFill>
        </p:spPr>
        <p:txBody>
          <a:bodyPr/>
          <a:lstStyle>
            <a:lvl1pPr marL="342891" indent="-342891" algn="l" defTabSz="91437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solidFill>
                  <a:schemeClr val="bg1"/>
                </a:solidFill>
              </a:rPr>
              <a:t>PI – Pharmaceutical Intervention</a:t>
            </a:r>
          </a:p>
        </p:txBody>
      </p:sp>
      <p:sp>
        <p:nvSpPr>
          <p:cNvPr id="5" name="Rectangle 4">
            <a:extLst>
              <a:ext uri="{FF2B5EF4-FFF2-40B4-BE49-F238E27FC236}">
                <a16:creationId xmlns:a16="http://schemas.microsoft.com/office/drawing/2014/main" id="{BA5BCBF2-8DDE-4BB5-B2FF-37DAE7F7BA41}"/>
              </a:ext>
            </a:extLst>
          </p:cNvPr>
          <p:cNvSpPr/>
          <p:nvPr/>
        </p:nvSpPr>
        <p:spPr>
          <a:xfrm>
            <a:off x="824592" y="2387463"/>
            <a:ext cx="10449866" cy="477054"/>
          </a:xfrm>
          <a:prstGeom prst="rect">
            <a:avLst/>
          </a:prstGeom>
        </p:spPr>
        <p:txBody>
          <a:bodyPr wrap="square">
            <a:spAutoFit/>
          </a:bodyPr>
          <a:lstStyle/>
          <a:p>
            <a:r>
              <a:rPr lang="en-US" sz="2500"/>
              <a:t> </a:t>
            </a:r>
            <a:r>
              <a:rPr lang="en-US" sz="2500">
                <a:solidFill>
                  <a:schemeClr val="bg2">
                    <a:lumMod val="50000"/>
                  </a:schemeClr>
                </a:solidFill>
              </a:rPr>
              <a:t>Unfortunately, there are no current pharmaceutical cures for COVID-19.</a:t>
            </a:r>
            <a:endParaRPr lang="en-US" sz="2200">
              <a:solidFill>
                <a:schemeClr val="bg2">
                  <a:lumMod val="50000"/>
                </a:schemeClr>
              </a:solidFill>
            </a:endParaRPr>
          </a:p>
        </p:txBody>
      </p:sp>
      <p:sp>
        <p:nvSpPr>
          <p:cNvPr id="6" name="Content Placeholder 5">
            <a:extLst>
              <a:ext uri="{FF2B5EF4-FFF2-40B4-BE49-F238E27FC236}">
                <a16:creationId xmlns:a16="http://schemas.microsoft.com/office/drawing/2014/main" id="{BF6C58F4-044C-4249-AFF7-4BE9DA936002}"/>
              </a:ext>
            </a:extLst>
          </p:cNvPr>
          <p:cNvSpPr txBox="1">
            <a:spLocks/>
          </p:cNvSpPr>
          <p:nvPr/>
        </p:nvSpPr>
        <p:spPr>
          <a:xfrm>
            <a:off x="930102" y="3917074"/>
            <a:ext cx="10646856" cy="1845355"/>
          </a:xfrm>
          <a:prstGeom prst="rect">
            <a:avLst/>
          </a:prstGeom>
        </p:spPr>
        <p:txBody>
          <a:bodyPr>
            <a:noAutofit/>
          </a:bodyPr>
          <a:lstStyle>
            <a:lvl1pPr marL="342891" indent="-342891" algn="l" defTabSz="91437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500">
                <a:solidFill>
                  <a:schemeClr val="bg2">
                    <a:lumMod val="50000"/>
                  </a:schemeClr>
                </a:solidFill>
              </a:rPr>
              <a:t>Stay home when not feeling well.</a:t>
            </a:r>
          </a:p>
          <a:p>
            <a:r>
              <a:rPr lang="en-US" sz="2500">
                <a:solidFill>
                  <a:schemeClr val="bg2">
                    <a:lumMod val="50000"/>
                  </a:schemeClr>
                </a:solidFill>
              </a:rPr>
              <a:t>Wash hands more often than normal with warm water and hand soap.</a:t>
            </a:r>
          </a:p>
          <a:p>
            <a:r>
              <a:rPr lang="en-US" sz="2500">
                <a:solidFill>
                  <a:schemeClr val="bg2">
                    <a:lumMod val="50000"/>
                  </a:schemeClr>
                </a:solidFill>
              </a:rPr>
              <a:t>Use hand sanitizer gels or wipes when and where available.</a:t>
            </a:r>
          </a:p>
          <a:p>
            <a:r>
              <a:rPr lang="en-US" sz="2500">
                <a:solidFill>
                  <a:schemeClr val="bg2">
                    <a:lumMod val="50000"/>
                  </a:schemeClr>
                </a:solidFill>
              </a:rPr>
              <a:t>Wear clean, and properly stored “personal” protective equipment (PPE</a:t>
            </a:r>
            <a:r>
              <a:rPr lang="en-US" sz="2500"/>
              <a:t>).</a:t>
            </a:r>
          </a:p>
        </p:txBody>
      </p:sp>
      <p:sp>
        <p:nvSpPr>
          <p:cNvPr id="7" name="Text Placeholder 4">
            <a:extLst>
              <a:ext uri="{FF2B5EF4-FFF2-40B4-BE49-F238E27FC236}">
                <a16:creationId xmlns:a16="http://schemas.microsoft.com/office/drawing/2014/main" id="{3BA652AF-B068-404E-A622-72246908EDC4}"/>
              </a:ext>
            </a:extLst>
          </p:cNvPr>
          <p:cNvSpPr txBox="1">
            <a:spLocks/>
          </p:cNvSpPr>
          <p:nvPr/>
        </p:nvSpPr>
        <p:spPr>
          <a:xfrm>
            <a:off x="1011743" y="3251577"/>
            <a:ext cx="9536513" cy="556740"/>
          </a:xfrm>
          <a:prstGeom prst="rect">
            <a:avLst/>
          </a:prstGeom>
          <a:solidFill>
            <a:srgbClr val="00B050"/>
          </a:solidFill>
        </p:spPr>
        <p:txBody>
          <a:bodyPr/>
          <a:lstStyle>
            <a:lvl1pPr marL="342891" indent="-342891" algn="l" defTabSz="91437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solidFill>
                  <a:schemeClr val="bg1"/>
                </a:solidFill>
              </a:rPr>
              <a:t>NPI - Non-Pharmaceutical Intervention - Employees</a:t>
            </a:r>
          </a:p>
        </p:txBody>
      </p:sp>
    </p:spTree>
    <p:extLst>
      <p:ext uri="{BB962C8B-B14F-4D97-AF65-F5344CB8AC3E}">
        <p14:creationId xmlns:p14="http://schemas.microsoft.com/office/powerpoint/2010/main" val="4139984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8">
            <a:extLst>
              <a:ext uri="{FF2B5EF4-FFF2-40B4-BE49-F238E27FC236}">
                <a16:creationId xmlns:a16="http://schemas.microsoft.com/office/drawing/2014/main" id="{D359A65F-6AA5-4A94-83E9-7B0F1744A5D9}"/>
              </a:ext>
            </a:extLst>
          </p:cNvPr>
          <p:cNvSpPr txBox="1">
            <a:spLocks/>
          </p:cNvSpPr>
          <p:nvPr/>
        </p:nvSpPr>
        <p:spPr>
          <a:xfrm>
            <a:off x="728295" y="2597078"/>
            <a:ext cx="10915650" cy="3248550"/>
          </a:xfrm>
          <a:prstGeom prst="rect">
            <a:avLst/>
          </a:prstGeom>
        </p:spPr>
        <p:txBody>
          <a:bodyPr>
            <a:normAutofit/>
          </a:bodyPr>
          <a:lstStyle>
            <a:lvl1pPr marL="342891" indent="-342891" algn="l" defTabSz="91437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anose="05000000000000000000" pitchFamily="2" charset="2"/>
              <a:buChar char="v"/>
            </a:pPr>
            <a:r>
              <a:rPr lang="en-US" sz="2700">
                <a:solidFill>
                  <a:schemeClr val="bg2">
                    <a:lumMod val="50000"/>
                  </a:schemeClr>
                </a:solidFill>
              </a:rPr>
              <a:t>DO NOT</a:t>
            </a:r>
          </a:p>
          <a:p>
            <a:pPr marL="0" indent="0">
              <a:buNone/>
            </a:pPr>
            <a:endParaRPr lang="en-US" sz="900">
              <a:solidFill>
                <a:schemeClr val="bg2">
                  <a:lumMod val="50000"/>
                </a:schemeClr>
              </a:solidFill>
            </a:endParaRPr>
          </a:p>
          <a:p>
            <a:pPr lvl="1">
              <a:buFont typeface="Arial" panose="020B0604020202020204" pitchFamily="34" charset="0"/>
              <a:buChar char="•"/>
            </a:pPr>
            <a:r>
              <a:rPr lang="en-US" sz="2400">
                <a:solidFill>
                  <a:schemeClr val="bg2">
                    <a:lumMod val="50000"/>
                  </a:schemeClr>
                </a:solidFill>
              </a:rPr>
              <a:t>Share PPE such as nuisance masks or respirators</a:t>
            </a:r>
          </a:p>
          <a:p>
            <a:pPr lvl="1">
              <a:buFont typeface="Arial" panose="020B0604020202020204" pitchFamily="34" charset="0"/>
              <a:buChar char="•"/>
            </a:pPr>
            <a:r>
              <a:rPr lang="en-US" sz="2400">
                <a:solidFill>
                  <a:schemeClr val="bg2">
                    <a:lumMod val="50000"/>
                  </a:schemeClr>
                </a:solidFill>
              </a:rPr>
              <a:t>Use a nuisance mask that is dirty or contaminated</a:t>
            </a:r>
          </a:p>
          <a:p>
            <a:pPr lvl="1">
              <a:buFont typeface="Arial" panose="020B0604020202020204" pitchFamily="34" charset="0"/>
              <a:buChar char="•"/>
            </a:pPr>
            <a:r>
              <a:rPr lang="en-US" sz="2400">
                <a:solidFill>
                  <a:schemeClr val="bg2">
                    <a:lumMod val="50000"/>
                  </a:schemeClr>
                </a:solidFill>
              </a:rPr>
              <a:t>Use a respirator that has not been fit-tested to the wearer</a:t>
            </a:r>
          </a:p>
          <a:p>
            <a:pPr lvl="1">
              <a:buFont typeface="Arial" panose="020B0604020202020204" pitchFamily="34" charset="0"/>
              <a:buChar char="•"/>
            </a:pPr>
            <a:r>
              <a:rPr lang="en-US" sz="2400">
                <a:solidFill>
                  <a:schemeClr val="bg2">
                    <a:lumMod val="50000"/>
                  </a:schemeClr>
                </a:solidFill>
              </a:rPr>
              <a:t>Use a respirator that has been stored in a potentially dirty environment</a:t>
            </a:r>
          </a:p>
          <a:p>
            <a:pPr lvl="1">
              <a:buFont typeface="Arial" panose="020B0604020202020204" pitchFamily="34" charset="0"/>
              <a:buChar char="•"/>
            </a:pPr>
            <a:r>
              <a:rPr lang="en-US" sz="2400">
                <a:solidFill>
                  <a:schemeClr val="bg2">
                    <a:lumMod val="50000"/>
                  </a:schemeClr>
                </a:solidFill>
              </a:rPr>
              <a:t>Use a respirator that is not intended for the assigned work activity</a:t>
            </a:r>
          </a:p>
          <a:p>
            <a:pPr lvl="1">
              <a:buFont typeface="Arial" panose="020B0604020202020204" pitchFamily="34" charset="0"/>
              <a:buChar char="•"/>
            </a:pPr>
            <a:endParaRPr lang="en-US" sz="2400"/>
          </a:p>
          <a:p>
            <a:pPr lvl="1">
              <a:buFont typeface="Arial" panose="020B0604020202020204" pitchFamily="34" charset="0"/>
              <a:buChar char="•"/>
            </a:pPr>
            <a:endParaRPr lang="en-US" sz="2400"/>
          </a:p>
          <a:p>
            <a:pPr lvl="1">
              <a:buFont typeface="Arial" panose="020B0604020202020204" pitchFamily="34" charset="0"/>
              <a:buChar char="•"/>
            </a:pPr>
            <a:endParaRPr lang="en-US" sz="2500"/>
          </a:p>
          <a:p>
            <a:pPr marL="0" indent="0">
              <a:buFont typeface="Arial" panose="020B0604020202020204" pitchFamily="34" charset="0"/>
              <a:buNone/>
            </a:pPr>
            <a:endParaRPr lang="en-US" b="1"/>
          </a:p>
        </p:txBody>
      </p:sp>
      <p:sp>
        <p:nvSpPr>
          <p:cNvPr id="7" name="Text Placeholder 4">
            <a:extLst>
              <a:ext uri="{FF2B5EF4-FFF2-40B4-BE49-F238E27FC236}">
                <a16:creationId xmlns:a16="http://schemas.microsoft.com/office/drawing/2014/main" id="{495C3545-4FD8-4499-AABB-435854D4DBF8}"/>
              </a:ext>
            </a:extLst>
          </p:cNvPr>
          <p:cNvSpPr txBox="1">
            <a:spLocks/>
          </p:cNvSpPr>
          <p:nvPr/>
        </p:nvSpPr>
        <p:spPr>
          <a:xfrm>
            <a:off x="548054" y="1616074"/>
            <a:ext cx="11175859" cy="556740"/>
          </a:xfrm>
          <a:prstGeom prst="rect">
            <a:avLst/>
          </a:prstGeom>
          <a:solidFill>
            <a:srgbClr val="00B050"/>
          </a:solidFill>
        </p:spPr>
        <p:txBody>
          <a:bodyPr/>
          <a:lstStyle>
            <a:lvl1pPr marL="342891" indent="-342891" algn="l" defTabSz="91437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solidFill>
                  <a:schemeClr val="bg1"/>
                </a:solidFill>
              </a:rPr>
              <a:t>NPI - Non-Pharmaceutical Intervention – PPE for Employees</a:t>
            </a:r>
          </a:p>
        </p:txBody>
      </p:sp>
      <p:sp>
        <p:nvSpPr>
          <p:cNvPr id="5" name="TextBox 4">
            <a:extLst>
              <a:ext uri="{FF2B5EF4-FFF2-40B4-BE49-F238E27FC236}">
                <a16:creationId xmlns:a16="http://schemas.microsoft.com/office/drawing/2014/main" id="{B2C0F0E1-6D8F-42A5-AFCE-C5C0828924B1}"/>
              </a:ext>
            </a:extLst>
          </p:cNvPr>
          <p:cNvSpPr txBox="1"/>
          <p:nvPr/>
        </p:nvSpPr>
        <p:spPr>
          <a:xfrm>
            <a:off x="1011744" y="549356"/>
            <a:ext cx="9430377" cy="707886"/>
          </a:xfrm>
          <a:prstGeom prst="rect">
            <a:avLst/>
          </a:prstGeom>
          <a:noFill/>
        </p:spPr>
        <p:txBody>
          <a:bodyPr wrap="square" rtlCol="0">
            <a:spAutoFit/>
          </a:bodyPr>
          <a:lstStyle/>
          <a:p>
            <a:pPr algn="ctr"/>
            <a:r>
              <a:rPr lang="en-US" sz="4000" b="1">
                <a:solidFill>
                  <a:schemeClr val="bg2">
                    <a:lumMod val="50000"/>
                  </a:schemeClr>
                </a:solidFill>
              </a:rPr>
              <a:t>COVID-19 PROTECTIVE MEASURES</a:t>
            </a:r>
          </a:p>
        </p:txBody>
      </p:sp>
    </p:spTree>
    <p:extLst>
      <p:ext uri="{BB962C8B-B14F-4D97-AF65-F5344CB8AC3E}">
        <p14:creationId xmlns:p14="http://schemas.microsoft.com/office/powerpoint/2010/main" val="69690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8">
            <a:extLst>
              <a:ext uri="{FF2B5EF4-FFF2-40B4-BE49-F238E27FC236}">
                <a16:creationId xmlns:a16="http://schemas.microsoft.com/office/drawing/2014/main" id="{D359A65F-6AA5-4A94-83E9-7B0F1744A5D9}"/>
              </a:ext>
            </a:extLst>
          </p:cNvPr>
          <p:cNvSpPr txBox="1">
            <a:spLocks/>
          </p:cNvSpPr>
          <p:nvPr/>
        </p:nvSpPr>
        <p:spPr>
          <a:xfrm>
            <a:off x="638175" y="2450121"/>
            <a:ext cx="10915650" cy="3248550"/>
          </a:xfrm>
          <a:prstGeom prst="rect">
            <a:avLst/>
          </a:prstGeom>
        </p:spPr>
        <p:txBody>
          <a:bodyPr>
            <a:normAutofit/>
          </a:bodyPr>
          <a:lstStyle>
            <a:lvl1pPr marL="342891" indent="-342891" algn="l" defTabSz="91437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anose="05000000000000000000" pitchFamily="2" charset="2"/>
              <a:buChar char="v"/>
            </a:pPr>
            <a:r>
              <a:rPr lang="en-US" sz="2700">
                <a:solidFill>
                  <a:schemeClr val="bg2">
                    <a:lumMod val="50000"/>
                  </a:schemeClr>
                </a:solidFill>
              </a:rPr>
              <a:t>DO</a:t>
            </a:r>
          </a:p>
          <a:p>
            <a:pPr marL="0" indent="0">
              <a:buNone/>
            </a:pPr>
            <a:endParaRPr lang="en-US" sz="900">
              <a:solidFill>
                <a:schemeClr val="bg2">
                  <a:lumMod val="50000"/>
                </a:schemeClr>
              </a:solidFill>
            </a:endParaRPr>
          </a:p>
          <a:p>
            <a:pPr lvl="1">
              <a:buFont typeface="Arial" panose="020B0604020202020204" pitchFamily="34" charset="0"/>
              <a:buChar char="•"/>
            </a:pPr>
            <a:r>
              <a:rPr lang="en-US" sz="2400">
                <a:solidFill>
                  <a:schemeClr val="bg2">
                    <a:lumMod val="50000"/>
                  </a:schemeClr>
                </a:solidFill>
              </a:rPr>
              <a:t>Clean respirators with warm water and dish detergent after each use</a:t>
            </a:r>
          </a:p>
          <a:p>
            <a:pPr lvl="1">
              <a:buFont typeface="Arial" panose="020B0604020202020204" pitchFamily="34" charset="0"/>
              <a:buChar char="•"/>
            </a:pPr>
            <a:r>
              <a:rPr lang="en-US" sz="2400">
                <a:solidFill>
                  <a:schemeClr val="bg2">
                    <a:lumMod val="50000"/>
                  </a:schemeClr>
                </a:solidFill>
              </a:rPr>
              <a:t>Discard nuisance masks that are dirty, damaged, or contaminated</a:t>
            </a:r>
          </a:p>
          <a:p>
            <a:pPr lvl="1">
              <a:buFont typeface="Arial" panose="020B0604020202020204" pitchFamily="34" charset="0"/>
              <a:buChar char="•"/>
            </a:pPr>
            <a:r>
              <a:rPr lang="en-US" sz="2400">
                <a:solidFill>
                  <a:schemeClr val="bg2">
                    <a:lumMod val="50000"/>
                  </a:schemeClr>
                </a:solidFill>
              </a:rPr>
              <a:t>Keep masks and respirators in sealed containers clearly indicating user</a:t>
            </a:r>
          </a:p>
          <a:p>
            <a:pPr lvl="1">
              <a:buFont typeface="Arial" panose="020B0604020202020204" pitchFamily="34" charset="0"/>
              <a:buChar char="•"/>
            </a:pPr>
            <a:r>
              <a:rPr lang="en-US" sz="2400">
                <a:solidFill>
                  <a:schemeClr val="bg2">
                    <a:lumMod val="50000"/>
                  </a:schemeClr>
                </a:solidFill>
              </a:rPr>
              <a:t>Use a respirator that is designed and engineered for your work activity</a:t>
            </a:r>
          </a:p>
          <a:p>
            <a:pPr lvl="1">
              <a:buFont typeface="Arial" panose="020B0604020202020204" pitchFamily="34" charset="0"/>
              <a:buChar char="•"/>
            </a:pPr>
            <a:r>
              <a:rPr lang="en-US" sz="2400">
                <a:solidFill>
                  <a:schemeClr val="bg2">
                    <a:lumMod val="50000"/>
                  </a:schemeClr>
                </a:solidFill>
              </a:rPr>
              <a:t>Wash hands and exposed skin before leaving work at the end of the day</a:t>
            </a:r>
          </a:p>
          <a:p>
            <a:pPr lvl="1">
              <a:buFont typeface="Arial" panose="020B0604020202020204" pitchFamily="34" charset="0"/>
              <a:buChar char="•"/>
            </a:pPr>
            <a:endParaRPr lang="en-US" sz="2400">
              <a:solidFill>
                <a:schemeClr val="bg2">
                  <a:lumMod val="50000"/>
                </a:schemeClr>
              </a:solidFill>
            </a:endParaRPr>
          </a:p>
          <a:p>
            <a:pPr lvl="1">
              <a:buFont typeface="Arial" panose="020B0604020202020204" pitchFamily="34" charset="0"/>
              <a:buChar char="•"/>
            </a:pPr>
            <a:endParaRPr lang="en-US" sz="2400"/>
          </a:p>
          <a:p>
            <a:pPr lvl="1">
              <a:buFont typeface="Arial" panose="020B0604020202020204" pitchFamily="34" charset="0"/>
              <a:buChar char="•"/>
            </a:pPr>
            <a:endParaRPr lang="en-US" sz="2500"/>
          </a:p>
          <a:p>
            <a:pPr marL="0" indent="0">
              <a:buFont typeface="Arial" panose="020B0604020202020204" pitchFamily="34" charset="0"/>
              <a:buNone/>
            </a:pPr>
            <a:endParaRPr lang="en-US" b="1"/>
          </a:p>
        </p:txBody>
      </p:sp>
      <p:sp>
        <p:nvSpPr>
          <p:cNvPr id="5" name="Text Placeholder 4">
            <a:extLst>
              <a:ext uri="{FF2B5EF4-FFF2-40B4-BE49-F238E27FC236}">
                <a16:creationId xmlns:a16="http://schemas.microsoft.com/office/drawing/2014/main" id="{39525252-3626-4D0C-86E3-796CE1FD658D}"/>
              </a:ext>
            </a:extLst>
          </p:cNvPr>
          <p:cNvSpPr txBox="1">
            <a:spLocks/>
          </p:cNvSpPr>
          <p:nvPr/>
        </p:nvSpPr>
        <p:spPr>
          <a:xfrm>
            <a:off x="465364" y="1538572"/>
            <a:ext cx="11160579" cy="556740"/>
          </a:xfrm>
          <a:prstGeom prst="rect">
            <a:avLst/>
          </a:prstGeom>
          <a:solidFill>
            <a:srgbClr val="00B050"/>
          </a:solidFill>
        </p:spPr>
        <p:txBody>
          <a:bodyPr/>
          <a:lstStyle>
            <a:lvl1pPr marL="342891" indent="-342891" algn="l" defTabSz="91437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solidFill>
                  <a:schemeClr val="bg1"/>
                </a:solidFill>
              </a:rPr>
              <a:t>NPI - Non-Pharmaceutical Intervention – PPE for Employees</a:t>
            </a:r>
          </a:p>
        </p:txBody>
      </p:sp>
      <p:sp>
        <p:nvSpPr>
          <p:cNvPr id="7" name="TextBox 6">
            <a:extLst>
              <a:ext uri="{FF2B5EF4-FFF2-40B4-BE49-F238E27FC236}">
                <a16:creationId xmlns:a16="http://schemas.microsoft.com/office/drawing/2014/main" id="{E2FA0435-CC0A-43E5-BF0E-7A976F8C6665}"/>
              </a:ext>
            </a:extLst>
          </p:cNvPr>
          <p:cNvSpPr txBox="1"/>
          <p:nvPr/>
        </p:nvSpPr>
        <p:spPr>
          <a:xfrm>
            <a:off x="1011744" y="549356"/>
            <a:ext cx="9430377" cy="707886"/>
          </a:xfrm>
          <a:prstGeom prst="rect">
            <a:avLst/>
          </a:prstGeom>
          <a:noFill/>
        </p:spPr>
        <p:txBody>
          <a:bodyPr wrap="square" rtlCol="0">
            <a:spAutoFit/>
          </a:bodyPr>
          <a:lstStyle/>
          <a:p>
            <a:pPr algn="ctr"/>
            <a:r>
              <a:rPr lang="en-US" sz="4000" b="1">
                <a:solidFill>
                  <a:schemeClr val="bg2">
                    <a:lumMod val="50000"/>
                  </a:schemeClr>
                </a:solidFill>
              </a:rPr>
              <a:t>COVID-19 PROTECTIVE MEASURES</a:t>
            </a:r>
          </a:p>
        </p:txBody>
      </p:sp>
    </p:spTree>
    <p:extLst>
      <p:ext uri="{BB962C8B-B14F-4D97-AF65-F5344CB8AC3E}">
        <p14:creationId xmlns:p14="http://schemas.microsoft.com/office/powerpoint/2010/main" val="209016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8700A45-0789-4E76-A0C8-BF8C4CDBF67E}"/>
              </a:ext>
            </a:extLst>
          </p:cNvPr>
          <p:cNvSpPr txBox="1">
            <a:spLocks/>
          </p:cNvSpPr>
          <p:nvPr/>
        </p:nvSpPr>
        <p:spPr>
          <a:xfrm>
            <a:off x="913774" y="1441306"/>
            <a:ext cx="10364451" cy="556740"/>
          </a:xfrm>
          <a:prstGeom prst="rect">
            <a:avLst/>
          </a:prstGeom>
          <a:solidFill>
            <a:srgbClr val="00B050"/>
          </a:solidFill>
        </p:spPr>
        <p:txBody>
          <a:bodyPr/>
          <a:lstStyle>
            <a:lvl1pPr marL="342891" indent="-342891" algn="l" defTabSz="91437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solidFill>
                  <a:schemeClr val="bg1"/>
                </a:solidFill>
              </a:rPr>
              <a:t>NPI - Non-Pharmaceutical Intervention – Employers</a:t>
            </a:r>
          </a:p>
        </p:txBody>
      </p:sp>
      <p:sp>
        <p:nvSpPr>
          <p:cNvPr id="6" name="Content Placeholder 8">
            <a:extLst>
              <a:ext uri="{FF2B5EF4-FFF2-40B4-BE49-F238E27FC236}">
                <a16:creationId xmlns:a16="http://schemas.microsoft.com/office/drawing/2014/main" id="{D359A65F-6AA5-4A94-83E9-7B0F1744A5D9}"/>
              </a:ext>
            </a:extLst>
          </p:cNvPr>
          <p:cNvSpPr txBox="1">
            <a:spLocks/>
          </p:cNvSpPr>
          <p:nvPr/>
        </p:nvSpPr>
        <p:spPr>
          <a:xfrm>
            <a:off x="800100" y="2360314"/>
            <a:ext cx="10915650" cy="3523960"/>
          </a:xfrm>
          <a:prstGeom prst="rect">
            <a:avLst/>
          </a:prstGeom>
        </p:spPr>
        <p:txBody>
          <a:bodyPr>
            <a:normAutofit lnSpcReduction="10000"/>
          </a:bodyPr>
          <a:lstStyle>
            <a:lvl1pPr marL="342891" indent="-342891" algn="l" defTabSz="91437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anose="05000000000000000000" pitchFamily="2" charset="2"/>
              <a:buChar char="v"/>
            </a:pPr>
            <a:r>
              <a:rPr lang="en-US" sz="2700">
                <a:solidFill>
                  <a:schemeClr val="bg2">
                    <a:lumMod val="50000"/>
                  </a:schemeClr>
                </a:solidFill>
              </a:rPr>
              <a:t>DO</a:t>
            </a:r>
          </a:p>
          <a:p>
            <a:pPr marL="0" indent="0">
              <a:buNone/>
            </a:pPr>
            <a:endParaRPr lang="en-US" sz="900">
              <a:solidFill>
                <a:schemeClr val="bg2">
                  <a:lumMod val="50000"/>
                </a:schemeClr>
              </a:solidFill>
            </a:endParaRPr>
          </a:p>
          <a:p>
            <a:pPr lvl="1">
              <a:buFont typeface="Arial" panose="020B0604020202020204" pitchFamily="34" charset="0"/>
              <a:buChar char="•"/>
            </a:pPr>
            <a:r>
              <a:rPr lang="en-US" sz="2500">
                <a:solidFill>
                  <a:schemeClr val="bg2">
                    <a:lumMod val="50000"/>
                  </a:schemeClr>
                </a:solidFill>
              </a:rPr>
              <a:t>Prepare and communicate safe respiratory program policies and procedures</a:t>
            </a:r>
          </a:p>
          <a:p>
            <a:pPr lvl="1">
              <a:buFont typeface="Arial" panose="020B0604020202020204" pitchFamily="34" charset="0"/>
              <a:buChar char="•"/>
            </a:pPr>
            <a:r>
              <a:rPr lang="en-US" sz="2500">
                <a:solidFill>
                  <a:schemeClr val="bg2">
                    <a:lumMod val="50000"/>
                  </a:schemeClr>
                </a:solidFill>
              </a:rPr>
              <a:t>Designate a company contact responsible for respiratory programs</a:t>
            </a:r>
          </a:p>
          <a:p>
            <a:pPr lvl="1">
              <a:buFont typeface="Arial" panose="020B0604020202020204" pitchFamily="34" charset="0"/>
              <a:buChar char="•"/>
            </a:pPr>
            <a:r>
              <a:rPr lang="en-US" sz="2500">
                <a:solidFill>
                  <a:schemeClr val="bg2">
                    <a:lumMod val="50000"/>
                  </a:schemeClr>
                </a:solidFill>
              </a:rPr>
              <a:t>Provide an adequate inventory of respiratory protection devices</a:t>
            </a:r>
          </a:p>
          <a:p>
            <a:pPr lvl="1">
              <a:buFont typeface="Arial" panose="020B0604020202020204" pitchFamily="34" charset="0"/>
              <a:buChar char="•"/>
            </a:pPr>
            <a:r>
              <a:rPr lang="en-US" sz="2500">
                <a:solidFill>
                  <a:schemeClr val="bg2">
                    <a:lumMod val="50000"/>
                  </a:schemeClr>
                </a:solidFill>
              </a:rPr>
              <a:t>Provide hand soap, single-use towels, and sanitizers in work locations</a:t>
            </a:r>
          </a:p>
          <a:p>
            <a:pPr lvl="1">
              <a:buFont typeface="Arial" panose="020B0604020202020204" pitchFamily="34" charset="0"/>
              <a:buChar char="•"/>
            </a:pPr>
            <a:r>
              <a:rPr lang="en-US" sz="2500">
                <a:solidFill>
                  <a:schemeClr val="bg2">
                    <a:lumMod val="50000"/>
                  </a:schemeClr>
                </a:solidFill>
              </a:rPr>
              <a:t>Conduct and document frequent respiratory training for all staff</a:t>
            </a:r>
          </a:p>
          <a:p>
            <a:pPr lvl="1">
              <a:buFont typeface="Arial" panose="020B0604020202020204" pitchFamily="34" charset="0"/>
              <a:buChar char="•"/>
            </a:pPr>
            <a:r>
              <a:rPr lang="en-US" sz="2500">
                <a:solidFill>
                  <a:schemeClr val="bg2">
                    <a:lumMod val="50000"/>
                  </a:schemeClr>
                </a:solidFill>
              </a:rPr>
              <a:t>Develop and implement less risky crew transportation methods</a:t>
            </a:r>
          </a:p>
          <a:p>
            <a:pPr marL="0" indent="0">
              <a:buFont typeface="Arial" panose="020B0604020202020204" pitchFamily="34" charset="0"/>
              <a:buNone/>
            </a:pPr>
            <a:endParaRPr lang="en-US" b="1"/>
          </a:p>
        </p:txBody>
      </p:sp>
      <p:sp>
        <p:nvSpPr>
          <p:cNvPr id="7" name="TextBox 6">
            <a:extLst>
              <a:ext uri="{FF2B5EF4-FFF2-40B4-BE49-F238E27FC236}">
                <a16:creationId xmlns:a16="http://schemas.microsoft.com/office/drawing/2014/main" id="{7FABDEB4-05E0-4834-8476-B8A153A91F2D}"/>
              </a:ext>
            </a:extLst>
          </p:cNvPr>
          <p:cNvSpPr txBox="1"/>
          <p:nvPr/>
        </p:nvSpPr>
        <p:spPr>
          <a:xfrm>
            <a:off x="1011744" y="549356"/>
            <a:ext cx="9430377" cy="707886"/>
          </a:xfrm>
          <a:prstGeom prst="rect">
            <a:avLst/>
          </a:prstGeom>
          <a:noFill/>
        </p:spPr>
        <p:txBody>
          <a:bodyPr wrap="square" rtlCol="0">
            <a:spAutoFit/>
          </a:bodyPr>
          <a:lstStyle/>
          <a:p>
            <a:pPr algn="ctr"/>
            <a:r>
              <a:rPr lang="en-US" sz="4000" b="1">
                <a:solidFill>
                  <a:schemeClr val="bg2">
                    <a:lumMod val="50000"/>
                  </a:schemeClr>
                </a:solidFill>
              </a:rPr>
              <a:t>COVID-19 PROTECTIVE MEASURES</a:t>
            </a:r>
          </a:p>
        </p:txBody>
      </p:sp>
    </p:spTree>
    <p:extLst>
      <p:ext uri="{BB962C8B-B14F-4D97-AF65-F5344CB8AC3E}">
        <p14:creationId xmlns:p14="http://schemas.microsoft.com/office/powerpoint/2010/main" val="1239089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8700A45-0789-4E76-A0C8-BF8C4CDBF67E}"/>
              </a:ext>
            </a:extLst>
          </p:cNvPr>
          <p:cNvSpPr txBox="1">
            <a:spLocks/>
          </p:cNvSpPr>
          <p:nvPr/>
        </p:nvSpPr>
        <p:spPr>
          <a:xfrm>
            <a:off x="913774" y="1441306"/>
            <a:ext cx="10364451" cy="556740"/>
          </a:xfrm>
          <a:prstGeom prst="rect">
            <a:avLst/>
          </a:prstGeom>
          <a:solidFill>
            <a:srgbClr val="00B050"/>
          </a:solidFill>
        </p:spPr>
        <p:txBody>
          <a:bodyPr/>
          <a:lstStyle>
            <a:lvl1pPr marL="342891" indent="-342891" algn="l" defTabSz="91437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solidFill>
                  <a:schemeClr val="bg1"/>
                </a:solidFill>
              </a:rPr>
              <a:t>NPI - Non-Pharmaceutical Intervention – Employers</a:t>
            </a:r>
          </a:p>
        </p:txBody>
      </p:sp>
      <p:sp>
        <p:nvSpPr>
          <p:cNvPr id="6" name="Content Placeholder 8">
            <a:extLst>
              <a:ext uri="{FF2B5EF4-FFF2-40B4-BE49-F238E27FC236}">
                <a16:creationId xmlns:a16="http://schemas.microsoft.com/office/drawing/2014/main" id="{D359A65F-6AA5-4A94-83E9-7B0F1744A5D9}"/>
              </a:ext>
            </a:extLst>
          </p:cNvPr>
          <p:cNvSpPr txBox="1">
            <a:spLocks/>
          </p:cNvSpPr>
          <p:nvPr/>
        </p:nvSpPr>
        <p:spPr>
          <a:xfrm>
            <a:off x="800100" y="2360314"/>
            <a:ext cx="10915650" cy="3523960"/>
          </a:xfrm>
          <a:prstGeom prst="rect">
            <a:avLst/>
          </a:prstGeom>
        </p:spPr>
        <p:txBody>
          <a:bodyPr>
            <a:normAutofit lnSpcReduction="10000"/>
          </a:bodyPr>
          <a:lstStyle>
            <a:lvl1pPr marL="342891" indent="-342891" algn="l" defTabSz="91437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anose="05000000000000000000" pitchFamily="2" charset="2"/>
              <a:buChar char="v"/>
            </a:pPr>
            <a:r>
              <a:rPr lang="en-US" sz="2700">
                <a:solidFill>
                  <a:schemeClr val="bg2">
                    <a:lumMod val="50000"/>
                  </a:schemeClr>
                </a:solidFill>
              </a:rPr>
              <a:t>WORKING WITH THE 6-FOOT SPACE AND SANITATION RECOMMENDATIONS</a:t>
            </a:r>
          </a:p>
          <a:p>
            <a:pPr marL="0" indent="0">
              <a:buNone/>
            </a:pPr>
            <a:endParaRPr lang="en-US" sz="900">
              <a:solidFill>
                <a:schemeClr val="bg2">
                  <a:lumMod val="50000"/>
                </a:schemeClr>
              </a:solidFill>
            </a:endParaRPr>
          </a:p>
          <a:p>
            <a:pPr lvl="1">
              <a:buFont typeface="Arial" panose="020B0604020202020204" pitchFamily="34" charset="0"/>
              <a:buChar char="•"/>
            </a:pPr>
            <a:r>
              <a:rPr lang="en-US" sz="2500">
                <a:solidFill>
                  <a:schemeClr val="bg2">
                    <a:lumMod val="50000"/>
                  </a:schemeClr>
                </a:solidFill>
              </a:rPr>
              <a:t>Limit occupants in “crew cab” vehicles</a:t>
            </a:r>
          </a:p>
          <a:p>
            <a:pPr lvl="1">
              <a:buFont typeface="Arial" panose="020B0604020202020204" pitchFamily="34" charset="0"/>
              <a:buChar char="•"/>
            </a:pPr>
            <a:r>
              <a:rPr lang="en-US" sz="2500">
                <a:solidFill>
                  <a:schemeClr val="bg2">
                    <a:lumMod val="50000"/>
                  </a:schemeClr>
                </a:solidFill>
              </a:rPr>
              <a:t>Keep hard surfaces in vehicles sanitized frequently</a:t>
            </a:r>
          </a:p>
          <a:p>
            <a:pPr lvl="1">
              <a:buFont typeface="Arial" panose="020B0604020202020204" pitchFamily="34" charset="0"/>
              <a:buChar char="•"/>
            </a:pPr>
            <a:r>
              <a:rPr lang="en-US" sz="2500">
                <a:solidFill>
                  <a:schemeClr val="bg2">
                    <a:lumMod val="50000"/>
                  </a:schemeClr>
                </a:solidFill>
              </a:rPr>
              <a:t>Suggest employee commuting to worksite as an option</a:t>
            </a:r>
          </a:p>
          <a:p>
            <a:pPr lvl="1">
              <a:buFont typeface="Arial" panose="020B0604020202020204" pitchFamily="34" charset="0"/>
              <a:buChar char="•"/>
            </a:pPr>
            <a:r>
              <a:rPr lang="en-US" sz="2500">
                <a:solidFill>
                  <a:schemeClr val="bg2">
                    <a:lumMod val="50000"/>
                  </a:schemeClr>
                </a:solidFill>
              </a:rPr>
              <a:t>Provide hand soap, single-use towels and sanitizers in work locations</a:t>
            </a:r>
          </a:p>
          <a:p>
            <a:pPr lvl="1">
              <a:buFont typeface="Arial" panose="020B0604020202020204" pitchFamily="34" charset="0"/>
              <a:buChar char="•"/>
            </a:pPr>
            <a:r>
              <a:rPr lang="en-US" sz="2500">
                <a:solidFill>
                  <a:schemeClr val="bg2">
                    <a:lumMod val="50000"/>
                  </a:schemeClr>
                </a:solidFill>
              </a:rPr>
              <a:t>Encourage frequent hand washing/sanitizing, especially before meals</a:t>
            </a:r>
          </a:p>
          <a:p>
            <a:pPr lvl="1">
              <a:buFont typeface="Arial" panose="020B0604020202020204" pitchFamily="34" charset="0"/>
              <a:buChar char="•"/>
            </a:pPr>
            <a:r>
              <a:rPr lang="en-US" sz="2500">
                <a:solidFill>
                  <a:schemeClr val="bg2">
                    <a:lumMod val="50000"/>
                  </a:schemeClr>
                </a:solidFill>
              </a:rPr>
              <a:t>Provide liquid refreshment often with single-use drinking vessels</a:t>
            </a:r>
          </a:p>
          <a:p>
            <a:pPr marL="0" indent="0">
              <a:buFont typeface="Arial" panose="020B0604020202020204" pitchFamily="34" charset="0"/>
              <a:buNone/>
            </a:pPr>
            <a:endParaRPr lang="en-US" b="1"/>
          </a:p>
        </p:txBody>
      </p:sp>
      <p:sp>
        <p:nvSpPr>
          <p:cNvPr id="7" name="TextBox 6">
            <a:extLst>
              <a:ext uri="{FF2B5EF4-FFF2-40B4-BE49-F238E27FC236}">
                <a16:creationId xmlns:a16="http://schemas.microsoft.com/office/drawing/2014/main" id="{7FABDEB4-05E0-4834-8476-B8A153A91F2D}"/>
              </a:ext>
            </a:extLst>
          </p:cNvPr>
          <p:cNvSpPr txBox="1"/>
          <p:nvPr/>
        </p:nvSpPr>
        <p:spPr>
          <a:xfrm>
            <a:off x="1011744" y="549356"/>
            <a:ext cx="9430377" cy="707886"/>
          </a:xfrm>
          <a:prstGeom prst="rect">
            <a:avLst/>
          </a:prstGeom>
          <a:noFill/>
        </p:spPr>
        <p:txBody>
          <a:bodyPr wrap="square" rtlCol="0">
            <a:spAutoFit/>
          </a:bodyPr>
          <a:lstStyle/>
          <a:p>
            <a:pPr algn="ctr"/>
            <a:r>
              <a:rPr lang="en-US" sz="4000" b="1">
                <a:solidFill>
                  <a:schemeClr val="bg2">
                    <a:lumMod val="50000"/>
                  </a:schemeClr>
                </a:solidFill>
              </a:rPr>
              <a:t>COVID-19 PROTECTIVE MEASURES</a:t>
            </a:r>
          </a:p>
        </p:txBody>
      </p:sp>
    </p:spTree>
    <p:extLst>
      <p:ext uri="{BB962C8B-B14F-4D97-AF65-F5344CB8AC3E}">
        <p14:creationId xmlns:p14="http://schemas.microsoft.com/office/powerpoint/2010/main" val="19459615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2FE74E-EDEF-48BB-AE04-7C792BEE4338}"/>
              </a:ext>
            </a:extLst>
          </p:cNvPr>
          <p:cNvSpPr/>
          <p:nvPr/>
        </p:nvSpPr>
        <p:spPr>
          <a:xfrm>
            <a:off x="3048000" y="2264914"/>
            <a:ext cx="6096000" cy="1015663"/>
          </a:xfrm>
          <a:prstGeom prst="rect">
            <a:avLst/>
          </a:prstGeom>
        </p:spPr>
        <p:txBody>
          <a:bodyPr>
            <a:spAutoFit/>
          </a:bodyPr>
          <a:lstStyle/>
          <a:p>
            <a:pPr algn="ctr"/>
            <a:r>
              <a:rPr lang="en-US" sz="6000" b="1">
                <a:solidFill>
                  <a:schemeClr val="bg2">
                    <a:lumMod val="50000"/>
                  </a:schemeClr>
                </a:solidFill>
              </a:rPr>
              <a:t>Questions?</a:t>
            </a:r>
            <a:endParaRPr lang="en-US" sz="6000">
              <a:solidFill>
                <a:schemeClr val="bg2">
                  <a:lumMod val="50000"/>
                </a:schemeClr>
              </a:solidFill>
            </a:endParaRPr>
          </a:p>
        </p:txBody>
      </p:sp>
    </p:spTree>
    <p:extLst>
      <p:ext uri="{BB962C8B-B14F-4D97-AF65-F5344CB8AC3E}">
        <p14:creationId xmlns:p14="http://schemas.microsoft.com/office/powerpoint/2010/main" val="42909974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82E9E3-0281-453A-AE12-B0FB7A13B528}"/>
              </a:ext>
            </a:extLst>
          </p:cNvPr>
          <p:cNvSpPr txBox="1"/>
          <p:nvPr/>
        </p:nvSpPr>
        <p:spPr>
          <a:xfrm>
            <a:off x="4599894" y="2104332"/>
            <a:ext cx="7164841" cy="2831544"/>
          </a:xfrm>
          <a:prstGeom prst="rect">
            <a:avLst/>
          </a:prstGeom>
          <a:noFill/>
        </p:spPr>
        <p:txBody>
          <a:bodyPr wrap="square" rtlCol="0">
            <a:spAutoFit/>
          </a:bodyPr>
          <a:lstStyle/>
          <a:p>
            <a:r>
              <a:rPr lang="en-US" sz="3200" b="1">
                <a:solidFill>
                  <a:srgbClr val="339933"/>
                </a:solidFill>
              </a:rPr>
              <a:t>Drew Garcia, RMSS</a:t>
            </a:r>
            <a:endParaRPr lang="en-US" sz="3200"/>
          </a:p>
          <a:p>
            <a:r>
              <a:rPr lang="en-US" sz="3200">
                <a:solidFill>
                  <a:schemeClr val="bg2">
                    <a:lumMod val="50000"/>
                  </a:schemeClr>
                </a:solidFill>
              </a:rPr>
              <a:t>Vice President, Landscape Group</a:t>
            </a:r>
          </a:p>
          <a:p>
            <a:r>
              <a:rPr lang="en-US" sz="3200">
                <a:solidFill>
                  <a:schemeClr val="bg2">
                    <a:lumMod val="50000"/>
                  </a:schemeClr>
                </a:solidFill>
              </a:rPr>
              <a:t>Rancho Mesa Insurance Services, Inc.</a:t>
            </a:r>
          </a:p>
          <a:p>
            <a:r>
              <a:rPr lang="en-US" sz="3200">
                <a:solidFill>
                  <a:schemeClr val="bg2">
                    <a:lumMod val="50000"/>
                  </a:schemeClr>
                </a:solidFill>
              </a:rPr>
              <a:t>NALP Safety &amp; Risk Management Committee Chair</a:t>
            </a:r>
          </a:p>
          <a:p>
            <a:endParaRPr lang="en-US"/>
          </a:p>
        </p:txBody>
      </p:sp>
      <p:pic>
        <p:nvPicPr>
          <p:cNvPr id="5" name="Picture 4" descr="A picture containing man, person, standing, front&#10;&#10;Description automatically generated">
            <a:extLst>
              <a:ext uri="{FF2B5EF4-FFF2-40B4-BE49-F238E27FC236}">
                <a16:creationId xmlns:a16="http://schemas.microsoft.com/office/drawing/2014/main" id="{CB1F66F0-AC31-4354-9092-FD9C3BF410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401" y="1343904"/>
            <a:ext cx="3709741" cy="3709741"/>
          </a:xfrm>
          <a:prstGeom prst="rect">
            <a:avLst/>
          </a:prstGeom>
        </p:spPr>
      </p:pic>
    </p:spTree>
    <p:extLst>
      <p:ext uri="{BB962C8B-B14F-4D97-AF65-F5344CB8AC3E}">
        <p14:creationId xmlns:p14="http://schemas.microsoft.com/office/powerpoint/2010/main" val="633651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C200A1-630A-4240-A0F5-03074FF23C3B}"/>
              </a:ext>
            </a:extLst>
          </p:cNvPr>
          <p:cNvSpPr txBox="1"/>
          <p:nvPr/>
        </p:nvSpPr>
        <p:spPr>
          <a:xfrm>
            <a:off x="328613" y="1800225"/>
            <a:ext cx="11534774" cy="3690177"/>
          </a:xfrm>
          <a:prstGeom prst="rect">
            <a:avLst/>
          </a:prstGeom>
          <a:noFill/>
        </p:spPr>
        <p:txBody>
          <a:bodyPr wrap="square" rtlCol="0">
            <a:spAutoFit/>
          </a:bodyPr>
          <a:lstStyle/>
          <a:p>
            <a:pPr algn="ctr">
              <a:lnSpc>
                <a:spcPct val="200000"/>
              </a:lnSpc>
            </a:pPr>
            <a:r>
              <a:rPr lang="en-US" sz="2000" b="1">
                <a:solidFill>
                  <a:srgbClr val="339933"/>
                </a:solidFill>
              </a:rPr>
              <a:t>Whitney Brown, Esq. </a:t>
            </a:r>
            <a:r>
              <a:rPr lang="en-US" sz="2000"/>
              <a:t>- HR &amp; Legal Advisor, Lehr, Middlebrooks, Vreeland &amp; Thompson, P.C.</a:t>
            </a:r>
          </a:p>
          <a:p>
            <a:pPr algn="ctr">
              <a:lnSpc>
                <a:spcPct val="200000"/>
              </a:lnSpc>
            </a:pPr>
            <a:r>
              <a:rPr lang="en-US" sz="2000" b="1">
                <a:solidFill>
                  <a:srgbClr val="339933"/>
                </a:solidFill>
              </a:rPr>
              <a:t>Sam Steel, Ed.D.</a:t>
            </a:r>
            <a:r>
              <a:rPr lang="en-US" sz="2000"/>
              <a:t> </a:t>
            </a:r>
            <a:r>
              <a:rPr lang="en-US" sz="2000" b="1">
                <a:solidFill>
                  <a:srgbClr val="339933"/>
                </a:solidFill>
              </a:rPr>
              <a:t> </a:t>
            </a:r>
            <a:r>
              <a:rPr lang="en-US" sz="2000"/>
              <a:t>- NALP Safety Advisor</a:t>
            </a:r>
          </a:p>
          <a:p>
            <a:pPr algn="ctr">
              <a:lnSpc>
                <a:spcPct val="200000"/>
              </a:lnSpc>
            </a:pPr>
            <a:r>
              <a:rPr lang="en-US" sz="2000" b="1">
                <a:solidFill>
                  <a:srgbClr val="339933"/>
                </a:solidFill>
              </a:rPr>
              <a:t>Drew Garcia, RMSS </a:t>
            </a:r>
            <a:r>
              <a:rPr lang="en-US" sz="2000"/>
              <a:t>- Rancho Mesa Insurance Services - NALP Safety Chair and Insurance Expert </a:t>
            </a:r>
          </a:p>
          <a:p>
            <a:pPr algn="ctr">
              <a:lnSpc>
                <a:spcPct val="200000"/>
              </a:lnSpc>
            </a:pPr>
            <a:r>
              <a:rPr lang="en-US" sz="2000" b="1">
                <a:solidFill>
                  <a:srgbClr val="339933"/>
                </a:solidFill>
              </a:rPr>
              <a:t>Andrew Bray, Esq. </a:t>
            </a:r>
            <a:r>
              <a:rPr lang="en-US" sz="2000"/>
              <a:t>-</a:t>
            </a:r>
            <a:r>
              <a:rPr lang="en-US" sz="2000" b="1">
                <a:solidFill>
                  <a:srgbClr val="339933"/>
                </a:solidFill>
              </a:rPr>
              <a:t> </a:t>
            </a:r>
            <a:r>
              <a:rPr lang="en-US" sz="2000"/>
              <a:t>NALP VP of Government Relations </a:t>
            </a:r>
          </a:p>
          <a:p>
            <a:pPr algn="ctr">
              <a:lnSpc>
                <a:spcPct val="200000"/>
              </a:lnSpc>
            </a:pPr>
            <a:r>
              <a:rPr lang="en-US" sz="2000" b="1">
                <a:solidFill>
                  <a:srgbClr val="339933"/>
                </a:solidFill>
              </a:rPr>
              <a:t>Paul </a:t>
            </a:r>
            <a:r>
              <a:rPr lang="en-US" sz="2000" b="1" err="1">
                <a:solidFill>
                  <a:srgbClr val="339933"/>
                </a:solidFill>
              </a:rPr>
              <a:t>Fraynd</a:t>
            </a:r>
            <a:r>
              <a:rPr lang="en-US" sz="2000" b="1">
                <a:solidFill>
                  <a:srgbClr val="339933"/>
                </a:solidFill>
              </a:rPr>
              <a:t> </a:t>
            </a:r>
            <a:r>
              <a:rPr lang="en-US" sz="2000"/>
              <a:t>- CEO, Partner of Sun Valley Landscaping</a:t>
            </a:r>
          </a:p>
          <a:p>
            <a:pPr algn="ctr">
              <a:lnSpc>
                <a:spcPct val="200000"/>
              </a:lnSpc>
            </a:pPr>
            <a:endParaRPr lang="en-US" sz="2000"/>
          </a:p>
        </p:txBody>
      </p:sp>
      <p:sp>
        <p:nvSpPr>
          <p:cNvPr id="3" name="TextBox 2">
            <a:extLst>
              <a:ext uri="{FF2B5EF4-FFF2-40B4-BE49-F238E27FC236}">
                <a16:creationId xmlns:a16="http://schemas.microsoft.com/office/drawing/2014/main" id="{C98E21B8-4ED9-4791-A482-AAF646C8F5A8}"/>
              </a:ext>
            </a:extLst>
          </p:cNvPr>
          <p:cNvSpPr txBox="1"/>
          <p:nvPr/>
        </p:nvSpPr>
        <p:spPr>
          <a:xfrm>
            <a:off x="3457580" y="628650"/>
            <a:ext cx="5327196" cy="707886"/>
          </a:xfrm>
          <a:prstGeom prst="rect">
            <a:avLst/>
          </a:prstGeom>
          <a:noFill/>
        </p:spPr>
        <p:txBody>
          <a:bodyPr wrap="square" rtlCol="0">
            <a:spAutoFit/>
          </a:bodyPr>
          <a:lstStyle/>
          <a:p>
            <a:r>
              <a:rPr lang="en-US" sz="4000" b="1">
                <a:solidFill>
                  <a:schemeClr val="bg2">
                    <a:lumMod val="50000"/>
                  </a:schemeClr>
                </a:solidFill>
              </a:rPr>
              <a:t>PANEL OF EXPERTS</a:t>
            </a:r>
          </a:p>
        </p:txBody>
      </p:sp>
    </p:spTree>
    <p:extLst>
      <p:ext uri="{BB962C8B-B14F-4D97-AF65-F5344CB8AC3E}">
        <p14:creationId xmlns:p14="http://schemas.microsoft.com/office/powerpoint/2010/main" val="11717208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2FE74E-EDEF-48BB-AE04-7C792BEE4338}"/>
              </a:ext>
            </a:extLst>
          </p:cNvPr>
          <p:cNvSpPr/>
          <p:nvPr/>
        </p:nvSpPr>
        <p:spPr>
          <a:xfrm>
            <a:off x="3048000" y="2264914"/>
            <a:ext cx="6096000" cy="1015663"/>
          </a:xfrm>
          <a:prstGeom prst="rect">
            <a:avLst/>
          </a:prstGeom>
        </p:spPr>
        <p:txBody>
          <a:bodyPr>
            <a:spAutoFit/>
          </a:bodyPr>
          <a:lstStyle/>
          <a:p>
            <a:pPr algn="ctr"/>
            <a:r>
              <a:rPr lang="en-US" sz="6000" b="1">
                <a:solidFill>
                  <a:schemeClr val="bg2">
                    <a:lumMod val="50000"/>
                  </a:schemeClr>
                </a:solidFill>
              </a:rPr>
              <a:t>Questions?</a:t>
            </a:r>
            <a:endParaRPr lang="en-US" sz="6000">
              <a:solidFill>
                <a:schemeClr val="bg2">
                  <a:lumMod val="50000"/>
                </a:schemeClr>
              </a:solidFill>
            </a:endParaRPr>
          </a:p>
        </p:txBody>
      </p:sp>
    </p:spTree>
    <p:extLst>
      <p:ext uri="{BB962C8B-B14F-4D97-AF65-F5344CB8AC3E}">
        <p14:creationId xmlns:p14="http://schemas.microsoft.com/office/powerpoint/2010/main" val="4019873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82E9E3-0281-453A-AE12-B0FB7A13B528}"/>
              </a:ext>
            </a:extLst>
          </p:cNvPr>
          <p:cNvSpPr txBox="1"/>
          <p:nvPr/>
        </p:nvSpPr>
        <p:spPr>
          <a:xfrm>
            <a:off x="4999945" y="2351782"/>
            <a:ext cx="6618515" cy="1077218"/>
          </a:xfrm>
          <a:prstGeom prst="rect">
            <a:avLst/>
          </a:prstGeom>
          <a:noFill/>
        </p:spPr>
        <p:txBody>
          <a:bodyPr wrap="square" rtlCol="0">
            <a:spAutoFit/>
          </a:bodyPr>
          <a:lstStyle/>
          <a:p>
            <a:r>
              <a:rPr lang="en-US" sz="3200" b="1">
                <a:solidFill>
                  <a:srgbClr val="339933"/>
                </a:solidFill>
              </a:rPr>
              <a:t>Andrew Bray Esq. </a:t>
            </a:r>
            <a:r>
              <a:rPr lang="en-US" sz="3200"/>
              <a:t> </a:t>
            </a:r>
          </a:p>
          <a:p>
            <a:r>
              <a:rPr lang="en-US" sz="3200">
                <a:solidFill>
                  <a:schemeClr val="bg2">
                    <a:lumMod val="50000"/>
                  </a:schemeClr>
                </a:solidFill>
              </a:rPr>
              <a:t>NALP VP of Government Affairs</a:t>
            </a:r>
            <a:endParaRPr lang="en-US">
              <a:solidFill>
                <a:schemeClr val="bg2">
                  <a:lumMod val="50000"/>
                </a:schemeClr>
              </a:solidFill>
            </a:endParaRPr>
          </a:p>
        </p:txBody>
      </p:sp>
      <p:pic>
        <p:nvPicPr>
          <p:cNvPr id="5" name="Picture 4" descr="A person wearing glasses and smiling at the camera&#10;&#10;Description automatically generated">
            <a:extLst>
              <a:ext uri="{FF2B5EF4-FFF2-40B4-BE49-F238E27FC236}">
                <a16:creationId xmlns:a16="http://schemas.microsoft.com/office/drawing/2014/main" id="{F33252AD-49CD-433F-BC7D-14F31C6C05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909" y="1673679"/>
            <a:ext cx="3764317" cy="2677886"/>
          </a:xfrm>
          <a:prstGeom prst="rect">
            <a:avLst/>
          </a:prstGeom>
        </p:spPr>
      </p:pic>
    </p:spTree>
    <p:extLst>
      <p:ext uri="{BB962C8B-B14F-4D97-AF65-F5344CB8AC3E}">
        <p14:creationId xmlns:p14="http://schemas.microsoft.com/office/powerpoint/2010/main" val="38243786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C299324-4792-49BF-A44D-7FDEF8231D0B}"/>
              </a:ext>
            </a:extLst>
          </p:cNvPr>
          <p:cNvSpPr>
            <a:spLocks noChangeArrowheads="1"/>
          </p:cNvSpPr>
          <p:nvPr/>
        </p:nvSpPr>
        <p:spPr bwMode="auto">
          <a:xfrm>
            <a:off x="1095374" y="2036926"/>
            <a:ext cx="10164536" cy="261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spcBef>
                <a:spcPct val="0"/>
              </a:spcBef>
              <a:spcAft>
                <a:spcPct val="0"/>
              </a:spcAft>
              <a:buClrTx/>
              <a:buSzTx/>
              <a:buFont typeface="Arial" panose="020B0604020202020204" pitchFamily="34" charset="0"/>
              <a:buChar char="•"/>
              <a:tabLst/>
            </a:pPr>
            <a:r>
              <a:rPr lang="en-US" altLang="en-US" sz="3600">
                <a:solidFill>
                  <a:srgbClr val="696969"/>
                </a:solidFill>
                <a:latin typeface="Tahoma" panose="020B0604030504040204" pitchFamily="34" charset="0"/>
                <a:cs typeface="Tahoma" panose="020B0604030504040204" pitchFamily="34" charset="0"/>
              </a:rPr>
              <a:t>What to do if your state or locality orders a lockdown or shutdown</a:t>
            </a:r>
          </a:p>
          <a:p>
            <a:pPr marR="0" lvl="0" algn="l" defTabSz="914400" rtl="0" eaLnBrk="0" fontAlgn="base" latinLnBrk="0" hangingPunct="0">
              <a:spcBef>
                <a:spcPct val="0"/>
              </a:spcBef>
              <a:spcAft>
                <a:spcPct val="0"/>
              </a:spcAft>
              <a:buClrTx/>
              <a:buSzTx/>
              <a:tabLst/>
            </a:pPr>
            <a:endParaRPr lang="en-US" altLang="en-US" sz="3600">
              <a:solidFill>
                <a:srgbClr val="696969"/>
              </a:solidFill>
              <a:latin typeface="Tahoma" panose="020B0604030504040204" pitchFamily="34" charset="0"/>
              <a:cs typeface="Tahoma" panose="020B0604030504040204" pitchFamily="34" charset="0"/>
            </a:endParaRPr>
          </a:p>
          <a:p>
            <a:pPr marL="342900" marR="0" lvl="0" indent="-342900" algn="l" defTabSz="914400" rtl="0" eaLnBrk="0" fontAlgn="base" latinLnBrk="0" hangingPunct="0">
              <a:spcBef>
                <a:spcPct val="0"/>
              </a:spcBef>
              <a:spcAft>
                <a:spcPct val="0"/>
              </a:spcAft>
              <a:buClrTx/>
              <a:buSzTx/>
              <a:buFont typeface="Arial" panose="020B0604020202020204" pitchFamily="34" charset="0"/>
              <a:buChar char="•"/>
              <a:tabLst/>
            </a:pPr>
            <a:r>
              <a:rPr kumimoji="0" lang="en-US" altLang="en-US" sz="3600" b="0" i="0" u="none" strike="noStrike" cap="none" normalizeH="0" baseline="0">
                <a:ln>
                  <a:noFill/>
                </a:ln>
                <a:solidFill>
                  <a:srgbClr val="696969"/>
                </a:solidFill>
                <a:effectLst/>
                <a:latin typeface="Tahoma" panose="020B0604030504040204" pitchFamily="34" charset="0"/>
                <a:cs typeface="Tahoma" panose="020B0604030504040204" pitchFamily="34" charset="0"/>
              </a:rPr>
              <a:t>H</a:t>
            </a:r>
            <a:r>
              <a:rPr lang="en-US" altLang="en-US" sz="3600">
                <a:solidFill>
                  <a:srgbClr val="696969"/>
                </a:solidFill>
                <a:latin typeface="Tahoma" panose="020B0604030504040204" pitchFamily="34" charset="0"/>
                <a:cs typeface="Tahoma" panose="020B0604030504040204" pitchFamily="34" charset="0"/>
              </a:rPr>
              <a:t>2B Update</a:t>
            </a:r>
            <a:endParaRPr kumimoji="0" lang="en-US" altLang="en-US" sz="3600" b="0" i="0" u="none" strike="noStrike" cap="none" normalizeH="0" baseline="0">
              <a:ln>
                <a:noFill/>
              </a:ln>
              <a:solidFill>
                <a:srgbClr val="696969"/>
              </a:solidFill>
              <a:effectLst/>
              <a:latin typeface="Tahoma" panose="020B0604030504040204" pitchFamily="34" charset="0"/>
              <a:cs typeface="Tahoma" panose="020B0604030504040204" pitchFamily="34" charset="0"/>
            </a:endParaRPr>
          </a:p>
          <a:p>
            <a:pPr marR="0" lvl="0" algn="l" defTabSz="914400" rtl="0" eaLnBrk="0" fontAlgn="base" latinLnBrk="0" hangingPunct="0">
              <a:spcBef>
                <a:spcPct val="0"/>
              </a:spcBef>
              <a:spcAft>
                <a:spcPct val="0"/>
              </a:spcAft>
              <a:buClrTx/>
              <a:buSzTx/>
              <a:tabLst/>
            </a:pPr>
            <a:endParaRPr kumimoji="0" lang="en-US" altLang="en-US" sz="2000" b="0" i="0" u="none" strike="noStrike" cap="none" normalizeH="0" baseline="0">
              <a:ln>
                <a:noFill/>
              </a:ln>
              <a:solidFill>
                <a:srgbClr val="696969"/>
              </a:solidFill>
              <a:effectLst/>
              <a:latin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1A5910D3-E929-4C29-99F1-942D7459FF1C}"/>
              </a:ext>
            </a:extLst>
          </p:cNvPr>
          <p:cNvSpPr txBox="1"/>
          <p:nvPr/>
        </p:nvSpPr>
        <p:spPr>
          <a:xfrm>
            <a:off x="1572986" y="474905"/>
            <a:ext cx="9209313" cy="707886"/>
          </a:xfrm>
          <a:prstGeom prst="rect">
            <a:avLst/>
          </a:prstGeom>
          <a:noFill/>
        </p:spPr>
        <p:txBody>
          <a:bodyPr wrap="square" rtlCol="0">
            <a:spAutoFit/>
          </a:bodyPr>
          <a:lstStyle/>
          <a:p>
            <a:pPr algn="ctr"/>
            <a:r>
              <a:rPr lang="en-US" sz="4000" b="1">
                <a:solidFill>
                  <a:schemeClr val="bg2">
                    <a:lumMod val="50000"/>
                  </a:schemeClr>
                </a:solidFill>
              </a:rPr>
              <a:t>GOVERNMENT AFFAIRS UPDATE</a:t>
            </a:r>
          </a:p>
        </p:txBody>
      </p:sp>
    </p:spTree>
    <p:extLst>
      <p:ext uri="{BB962C8B-B14F-4D97-AF65-F5344CB8AC3E}">
        <p14:creationId xmlns:p14="http://schemas.microsoft.com/office/powerpoint/2010/main" val="21152998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2FE74E-EDEF-48BB-AE04-7C792BEE4338}"/>
              </a:ext>
            </a:extLst>
          </p:cNvPr>
          <p:cNvSpPr/>
          <p:nvPr/>
        </p:nvSpPr>
        <p:spPr>
          <a:xfrm>
            <a:off x="3048000" y="2264914"/>
            <a:ext cx="6096000" cy="1015663"/>
          </a:xfrm>
          <a:prstGeom prst="rect">
            <a:avLst/>
          </a:prstGeom>
        </p:spPr>
        <p:txBody>
          <a:bodyPr>
            <a:spAutoFit/>
          </a:bodyPr>
          <a:lstStyle/>
          <a:p>
            <a:pPr algn="ctr"/>
            <a:r>
              <a:rPr lang="en-US" sz="6000" b="1">
                <a:solidFill>
                  <a:schemeClr val="bg2">
                    <a:lumMod val="50000"/>
                  </a:schemeClr>
                </a:solidFill>
              </a:rPr>
              <a:t>Questions?</a:t>
            </a:r>
            <a:endParaRPr lang="en-US" sz="6000"/>
          </a:p>
        </p:txBody>
      </p:sp>
    </p:spTree>
    <p:extLst>
      <p:ext uri="{BB962C8B-B14F-4D97-AF65-F5344CB8AC3E}">
        <p14:creationId xmlns:p14="http://schemas.microsoft.com/office/powerpoint/2010/main" val="8424690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82E9E3-0281-453A-AE12-B0FB7A13B528}"/>
              </a:ext>
            </a:extLst>
          </p:cNvPr>
          <p:cNvSpPr txBox="1"/>
          <p:nvPr/>
        </p:nvSpPr>
        <p:spPr>
          <a:xfrm>
            <a:off x="4599895" y="2259449"/>
            <a:ext cx="6618515" cy="1846659"/>
          </a:xfrm>
          <a:prstGeom prst="rect">
            <a:avLst/>
          </a:prstGeom>
          <a:noFill/>
        </p:spPr>
        <p:txBody>
          <a:bodyPr wrap="square" rtlCol="0">
            <a:spAutoFit/>
          </a:bodyPr>
          <a:lstStyle/>
          <a:p>
            <a:r>
              <a:rPr lang="en-US" sz="3200" b="1">
                <a:solidFill>
                  <a:srgbClr val="339933"/>
                </a:solidFill>
              </a:rPr>
              <a:t>Paul </a:t>
            </a:r>
            <a:r>
              <a:rPr lang="en-US" sz="3200" b="1" err="1">
                <a:solidFill>
                  <a:srgbClr val="339933"/>
                </a:solidFill>
              </a:rPr>
              <a:t>Fraynd</a:t>
            </a:r>
            <a:endParaRPr lang="en-US" sz="3200"/>
          </a:p>
          <a:p>
            <a:r>
              <a:rPr lang="en-US" sz="3200"/>
              <a:t>CEO, Partner</a:t>
            </a:r>
          </a:p>
          <a:p>
            <a:r>
              <a:rPr lang="en-US" sz="3200"/>
              <a:t>Sun Valley Landscaping</a:t>
            </a:r>
          </a:p>
          <a:p>
            <a:endParaRPr lang="en-US"/>
          </a:p>
        </p:txBody>
      </p:sp>
      <p:pic>
        <p:nvPicPr>
          <p:cNvPr id="5" name="Picture 4" descr="A person smiling for the camera&#10;&#10;Description automatically generated">
            <a:extLst>
              <a:ext uri="{FF2B5EF4-FFF2-40B4-BE49-F238E27FC236}">
                <a16:creationId xmlns:a16="http://schemas.microsoft.com/office/drawing/2014/main" id="{EF4627E9-F431-4D7E-A9DA-A8DE6334A2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008413" y="1429261"/>
            <a:ext cx="2114551" cy="3171827"/>
          </a:xfrm>
          <a:prstGeom prst="rect">
            <a:avLst/>
          </a:prstGeom>
        </p:spPr>
      </p:pic>
    </p:spTree>
    <p:extLst>
      <p:ext uri="{BB962C8B-B14F-4D97-AF65-F5344CB8AC3E}">
        <p14:creationId xmlns:p14="http://schemas.microsoft.com/office/powerpoint/2010/main" val="23757735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C299324-4792-49BF-A44D-7FDEF8231D0B}"/>
              </a:ext>
            </a:extLst>
          </p:cNvPr>
          <p:cNvSpPr>
            <a:spLocks noChangeArrowheads="1"/>
          </p:cNvSpPr>
          <p:nvPr/>
        </p:nvSpPr>
        <p:spPr bwMode="auto">
          <a:xfrm>
            <a:off x="1095374" y="1941655"/>
            <a:ext cx="10164536" cy="430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spcBef>
                <a:spcPct val="0"/>
              </a:spcBef>
              <a:spcAft>
                <a:spcPct val="0"/>
              </a:spcAft>
              <a:buClrTx/>
              <a:buSzTx/>
              <a:buFont typeface="Arial" panose="020B0604020202020204" pitchFamily="34" charset="0"/>
              <a:buChar char="•"/>
              <a:tabLst/>
            </a:pPr>
            <a:r>
              <a:rPr lang="en-US" altLang="en-US" sz="2400">
                <a:solidFill>
                  <a:srgbClr val="696969"/>
                </a:solidFill>
                <a:latin typeface="Tahoma" panose="020B0604030504040204" pitchFamily="34" charset="0"/>
                <a:cs typeface="Tahoma" panose="020B0604030504040204" pitchFamily="34" charset="0"/>
              </a:rPr>
              <a:t>Internal safety precautions we are implementing</a:t>
            </a:r>
          </a:p>
          <a:p>
            <a:pPr marR="0" lvl="0" algn="l" defTabSz="914400" rtl="0" eaLnBrk="0" fontAlgn="base" latinLnBrk="0" hangingPunct="0">
              <a:spcBef>
                <a:spcPct val="0"/>
              </a:spcBef>
              <a:spcAft>
                <a:spcPct val="0"/>
              </a:spcAft>
              <a:buClrTx/>
              <a:buSzTx/>
              <a:tabLst/>
            </a:pPr>
            <a:endParaRPr lang="en-US" altLang="en-US" sz="1200">
              <a:solidFill>
                <a:srgbClr val="696969"/>
              </a:solidFill>
              <a:latin typeface="Tahoma" panose="020B0604030504040204" pitchFamily="34" charset="0"/>
              <a:cs typeface="Tahoma" panose="020B0604030504040204" pitchFamily="34" charset="0"/>
            </a:endParaRPr>
          </a:p>
          <a:p>
            <a:pPr marL="342900" marR="0" lvl="0" indent="-342900" algn="l" defTabSz="914400" rtl="0" eaLnBrk="0" fontAlgn="base" latinLnBrk="0" hangingPunct="0">
              <a:spcBef>
                <a:spcPct val="0"/>
              </a:spcBef>
              <a:spcAft>
                <a:spcPct val="0"/>
              </a:spcAft>
              <a:buClrTx/>
              <a:buSzTx/>
              <a:buFont typeface="Arial" panose="020B0604020202020204" pitchFamily="34" charset="0"/>
              <a:buChar char="•"/>
              <a:tabLst/>
            </a:pPr>
            <a:r>
              <a:rPr kumimoji="0" lang="en-US" altLang="en-US" sz="2400" b="0" i="0" u="none" strike="noStrike" cap="none" normalizeH="0" baseline="0">
                <a:ln>
                  <a:noFill/>
                </a:ln>
                <a:solidFill>
                  <a:srgbClr val="696969"/>
                </a:solidFill>
                <a:effectLst/>
                <a:latin typeface="Tahoma" panose="020B0604030504040204" pitchFamily="34" charset="0"/>
                <a:cs typeface="Tahoma" panose="020B0604030504040204" pitchFamily="34" charset="0"/>
              </a:rPr>
              <a:t>Communication to clients</a:t>
            </a:r>
          </a:p>
          <a:p>
            <a:pPr marR="0" lvl="0" algn="l" defTabSz="914400" rtl="0" eaLnBrk="0" fontAlgn="base" latinLnBrk="0" hangingPunct="0">
              <a:spcBef>
                <a:spcPct val="0"/>
              </a:spcBef>
              <a:spcAft>
                <a:spcPct val="0"/>
              </a:spcAft>
              <a:buClrTx/>
              <a:buSzTx/>
              <a:tabLst/>
            </a:pPr>
            <a:endParaRPr kumimoji="0" lang="en-US" altLang="en-US" sz="1200" b="0" i="0" u="none" strike="noStrike" cap="none" normalizeH="0" baseline="0">
              <a:ln>
                <a:noFill/>
              </a:ln>
              <a:solidFill>
                <a:srgbClr val="696969"/>
              </a:solidFill>
              <a:effectLst/>
              <a:latin typeface="Tahoma" panose="020B0604030504040204" pitchFamily="34" charset="0"/>
              <a:cs typeface="Tahoma" panose="020B0604030504040204" pitchFamily="34" charset="0"/>
            </a:endParaRPr>
          </a:p>
          <a:p>
            <a:pPr marL="342900" marR="0" lvl="0" indent="-342900" algn="l" defTabSz="914400" rtl="0" eaLnBrk="0" fontAlgn="base" latinLnBrk="0" hangingPunct="0">
              <a:spcBef>
                <a:spcPct val="0"/>
              </a:spcBef>
              <a:spcAft>
                <a:spcPct val="0"/>
              </a:spcAft>
              <a:buClrTx/>
              <a:buSzTx/>
              <a:buFont typeface="Arial" panose="020B0604020202020204" pitchFamily="34" charset="0"/>
              <a:buChar char="•"/>
              <a:tabLst/>
            </a:pPr>
            <a:r>
              <a:rPr lang="en-US" altLang="en-US" sz="2400">
                <a:solidFill>
                  <a:srgbClr val="696969"/>
                </a:solidFill>
                <a:latin typeface="Tahoma" panose="020B0604030504040204" pitchFamily="34" charset="0"/>
                <a:cs typeface="Tahoma" panose="020B0604030504040204" pitchFamily="34" charset="0"/>
              </a:rPr>
              <a:t>Expectations for sales and budget changes due to the rapidly changing situation</a:t>
            </a:r>
          </a:p>
          <a:p>
            <a:pPr marR="0" lvl="0" algn="l" defTabSz="914400" rtl="0" eaLnBrk="0" fontAlgn="base" latinLnBrk="0" hangingPunct="0">
              <a:spcBef>
                <a:spcPct val="0"/>
              </a:spcBef>
              <a:spcAft>
                <a:spcPct val="0"/>
              </a:spcAft>
              <a:buClrTx/>
              <a:buSzTx/>
              <a:tabLst/>
            </a:pPr>
            <a:endParaRPr kumimoji="0" lang="en-US" altLang="en-US" sz="1200" b="0" i="0" u="none" strike="noStrike" cap="none" normalizeH="0" baseline="0">
              <a:ln>
                <a:noFill/>
              </a:ln>
              <a:solidFill>
                <a:srgbClr val="696969"/>
              </a:solidFill>
              <a:effectLst/>
              <a:latin typeface="Tahoma" panose="020B0604030504040204" pitchFamily="34" charset="0"/>
              <a:cs typeface="Tahoma" panose="020B0604030504040204" pitchFamily="34" charset="0"/>
            </a:endParaRPr>
          </a:p>
          <a:p>
            <a:pPr marL="342900" marR="0" lvl="0" indent="-342900" algn="l" defTabSz="914400" rtl="0" eaLnBrk="0" fontAlgn="base" latinLnBrk="0" hangingPunct="0">
              <a:spcBef>
                <a:spcPct val="0"/>
              </a:spcBef>
              <a:spcAft>
                <a:spcPct val="0"/>
              </a:spcAft>
              <a:buClrTx/>
              <a:buSzTx/>
              <a:buFont typeface="Arial" panose="020B0604020202020204" pitchFamily="34" charset="0"/>
              <a:buChar char="•"/>
              <a:tabLst/>
            </a:pPr>
            <a:r>
              <a:rPr kumimoji="0" lang="en-US" altLang="en-US" sz="2400" b="0" i="0" u="none" strike="noStrike" cap="none" normalizeH="0" baseline="0">
                <a:ln>
                  <a:noFill/>
                </a:ln>
                <a:solidFill>
                  <a:srgbClr val="696969"/>
                </a:solidFill>
                <a:effectLst/>
                <a:latin typeface="Tahoma" panose="020B0604030504040204" pitchFamily="34" charset="0"/>
                <a:cs typeface="Tahoma" panose="020B0604030504040204" pitchFamily="34" charset="0"/>
              </a:rPr>
              <a:t>Adherence to government regulations and also the new bills coming out and how these may affect us</a:t>
            </a:r>
          </a:p>
          <a:p>
            <a:pPr marR="0" lvl="0" algn="l" defTabSz="914400" rtl="0" eaLnBrk="0" fontAlgn="base" latinLnBrk="0" hangingPunct="0">
              <a:spcBef>
                <a:spcPct val="0"/>
              </a:spcBef>
              <a:spcAft>
                <a:spcPct val="0"/>
              </a:spcAft>
              <a:buClrTx/>
              <a:buSzTx/>
              <a:tabLst/>
            </a:pPr>
            <a:endParaRPr kumimoji="0" lang="en-US" altLang="en-US" sz="1200" b="0" i="0" u="none" strike="noStrike" cap="none" normalizeH="0" baseline="0">
              <a:ln>
                <a:noFill/>
              </a:ln>
              <a:solidFill>
                <a:srgbClr val="696969"/>
              </a:solidFill>
              <a:effectLst/>
              <a:latin typeface="Tahoma" panose="020B0604030504040204" pitchFamily="34" charset="0"/>
              <a:cs typeface="Tahoma" panose="020B0604030504040204" pitchFamily="34" charset="0"/>
            </a:endParaRPr>
          </a:p>
          <a:p>
            <a:pPr marL="342900" marR="0" lvl="0" indent="-342900" algn="l" defTabSz="914400" rtl="0" eaLnBrk="0" fontAlgn="base" latinLnBrk="0" hangingPunct="0">
              <a:spcBef>
                <a:spcPct val="0"/>
              </a:spcBef>
              <a:spcAft>
                <a:spcPct val="0"/>
              </a:spcAft>
              <a:buClrTx/>
              <a:buSzTx/>
              <a:buFont typeface="Arial" panose="020B0604020202020204" pitchFamily="34" charset="0"/>
              <a:buChar char="•"/>
              <a:tabLst/>
            </a:pPr>
            <a:r>
              <a:rPr lang="en-US" altLang="en-US" sz="2400">
                <a:solidFill>
                  <a:srgbClr val="696969"/>
                </a:solidFill>
                <a:latin typeface="Tahoma" panose="020B0604030504040204" pitchFamily="34" charset="0"/>
                <a:cs typeface="Tahoma" panose="020B0604030504040204" pitchFamily="34" charset="0"/>
              </a:rPr>
              <a:t>Some hope – in the power of our great industry and the power of the great outdoors</a:t>
            </a:r>
          </a:p>
          <a:p>
            <a:pPr marR="0" lvl="0" algn="l" defTabSz="914400" rtl="0" eaLnBrk="0" fontAlgn="base" latinLnBrk="0" hangingPunct="0">
              <a:spcBef>
                <a:spcPct val="0"/>
              </a:spcBef>
              <a:spcAft>
                <a:spcPct val="0"/>
              </a:spcAft>
              <a:buClrTx/>
              <a:buSzTx/>
              <a:tabLst/>
            </a:pPr>
            <a:endParaRPr lang="en-US" altLang="en-US" sz="1200">
              <a:solidFill>
                <a:srgbClr val="696969"/>
              </a:solidFill>
              <a:latin typeface="Tahoma" panose="020B0604030504040204" pitchFamily="34" charset="0"/>
              <a:cs typeface="Tahoma" panose="020B0604030504040204" pitchFamily="34" charset="0"/>
            </a:endParaRPr>
          </a:p>
          <a:p>
            <a:pPr marL="342900" marR="0" lvl="0" indent="-342900" algn="l" defTabSz="914400" rtl="0" eaLnBrk="0" fontAlgn="base" latinLnBrk="0" hangingPunct="0">
              <a:spcBef>
                <a:spcPct val="0"/>
              </a:spcBef>
              <a:spcAft>
                <a:spcPct val="0"/>
              </a:spcAft>
              <a:buClrTx/>
              <a:buSzTx/>
              <a:buFont typeface="Arial" panose="020B0604020202020204" pitchFamily="34" charset="0"/>
              <a:buChar char="•"/>
              <a:tabLst/>
            </a:pPr>
            <a:r>
              <a:rPr kumimoji="0" lang="en-US" altLang="en-US" sz="2400" b="0" i="0" u="none" strike="noStrike" cap="none" normalizeH="0" baseline="0">
                <a:ln>
                  <a:noFill/>
                </a:ln>
                <a:solidFill>
                  <a:srgbClr val="696969"/>
                </a:solidFill>
                <a:effectLst/>
                <a:latin typeface="Tahoma" panose="020B0604030504040204" pitchFamily="34" charset="0"/>
                <a:cs typeface="Tahoma" panose="020B0604030504040204" pitchFamily="34" charset="0"/>
              </a:rPr>
              <a:t>Our role as leaders in this</a:t>
            </a:r>
          </a:p>
        </p:txBody>
      </p:sp>
      <p:sp>
        <p:nvSpPr>
          <p:cNvPr id="4" name="TextBox 3">
            <a:extLst>
              <a:ext uri="{FF2B5EF4-FFF2-40B4-BE49-F238E27FC236}">
                <a16:creationId xmlns:a16="http://schemas.microsoft.com/office/drawing/2014/main" id="{1A5910D3-E929-4C29-99F1-942D7459FF1C}"/>
              </a:ext>
            </a:extLst>
          </p:cNvPr>
          <p:cNvSpPr txBox="1"/>
          <p:nvPr/>
        </p:nvSpPr>
        <p:spPr>
          <a:xfrm>
            <a:off x="1572986" y="474905"/>
            <a:ext cx="9209313" cy="1323439"/>
          </a:xfrm>
          <a:prstGeom prst="rect">
            <a:avLst/>
          </a:prstGeom>
          <a:noFill/>
        </p:spPr>
        <p:txBody>
          <a:bodyPr wrap="square" rtlCol="0">
            <a:spAutoFit/>
          </a:bodyPr>
          <a:lstStyle/>
          <a:p>
            <a:pPr algn="ctr"/>
            <a:r>
              <a:rPr lang="en-US" sz="4000" b="1">
                <a:solidFill>
                  <a:schemeClr val="bg2">
                    <a:lumMod val="50000"/>
                  </a:schemeClr>
                </a:solidFill>
              </a:rPr>
              <a:t>SUN VALLEY LANDCAPING COMMUNICATION PLAN</a:t>
            </a:r>
          </a:p>
        </p:txBody>
      </p:sp>
    </p:spTree>
    <p:extLst>
      <p:ext uri="{BB962C8B-B14F-4D97-AF65-F5344CB8AC3E}">
        <p14:creationId xmlns:p14="http://schemas.microsoft.com/office/powerpoint/2010/main" val="2184138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2FE74E-EDEF-48BB-AE04-7C792BEE4338}"/>
              </a:ext>
            </a:extLst>
          </p:cNvPr>
          <p:cNvSpPr/>
          <p:nvPr/>
        </p:nvSpPr>
        <p:spPr>
          <a:xfrm>
            <a:off x="3048000" y="2264914"/>
            <a:ext cx="6096000" cy="1015663"/>
          </a:xfrm>
          <a:prstGeom prst="rect">
            <a:avLst/>
          </a:prstGeom>
        </p:spPr>
        <p:txBody>
          <a:bodyPr>
            <a:spAutoFit/>
          </a:bodyPr>
          <a:lstStyle/>
          <a:p>
            <a:pPr algn="ctr"/>
            <a:r>
              <a:rPr lang="en-US" sz="6000" b="1">
                <a:solidFill>
                  <a:schemeClr val="bg2">
                    <a:lumMod val="50000"/>
                  </a:schemeClr>
                </a:solidFill>
              </a:rPr>
              <a:t>Questions?</a:t>
            </a:r>
            <a:endParaRPr lang="en-US" sz="6000"/>
          </a:p>
        </p:txBody>
      </p:sp>
    </p:spTree>
    <p:extLst>
      <p:ext uri="{BB962C8B-B14F-4D97-AF65-F5344CB8AC3E}">
        <p14:creationId xmlns:p14="http://schemas.microsoft.com/office/powerpoint/2010/main" val="23709318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C200A1-630A-4240-A0F5-03074FF23C3B}"/>
              </a:ext>
            </a:extLst>
          </p:cNvPr>
          <p:cNvSpPr txBox="1"/>
          <p:nvPr/>
        </p:nvSpPr>
        <p:spPr>
          <a:xfrm>
            <a:off x="1224643" y="1800225"/>
            <a:ext cx="8637814" cy="4031873"/>
          </a:xfrm>
          <a:prstGeom prst="rect">
            <a:avLst/>
          </a:prstGeom>
          <a:noFill/>
        </p:spPr>
        <p:txBody>
          <a:bodyPr wrap="square" rtlCol="0">
            <a:spAutoFit/>
          </a:bodyPr>
          <a:lstStyle/>
          <a:p>
            <a:pPr algn="ctr"/>
            <a:endParaRPr lang="en-US" sz="2000">
              <a:hlinkClick r:id="rId2">
                <a:extLst>
                  <a:ext uri="{A12FA001-AC4F-418D-AE19-62706E023703}">
                    <ahyp:hlinkClr xmlns:ahyp="http://schemas.microsoft.com/office/drawing/2018/hyperlinkcolor" val="tx"/>
                  </a:ext>
                </a:extLst>
              </a:hlinkClick>
            </a:endParaRPr>
          </a:p>
          <a:p>
            <a:pPr algn="ctr"/>
            <a:r>
              <a:rPr lang="en-US" sz="2800">
                <a:solidFill>
                  <a:schemeClr val="bg2">
                    <a:lumMod val="50000"/>
                  </a:schemeClr>
                </a:solidFill>
                <a:hlinkClick r:id="rId2">
                  <a:extLst>
                    <a:ext uri="{A12FA001-AC4F-418D-AE19-62706E023703}">
                      <ahyp:hlinkClr xmlns:ahyp="http://schemas.microsoft.com/office/drawing/2018/hyperlinkcolor" val="tx"/>
                    </a:ext>
                  </a:extLst>
                </a:hlinkClick>
              </a:rPr>
              <a:t>NALP Letter on Lockdown/Shutdown</a:t>
            </a:r>
            <a:endParaRPr lang="en-US" sz="2800">
              <a:solidFill>
                <a:schemeClr val="bg2">
                  <a:lumMod val="50000"/>
                </a:schemeClr>
              </a:solidFill>
            </a:endParaRPr>
          </a:p>
          <a:p>
            <a:pPr algn="ctr"/>
            <a:endParaRPr lang="en-US" sz="2800">
              <a:solidFill>
                <a:schemeClr val="bg2">
                  <a:lumMod val="50000"/>
                </a:schemeClr>
              </a:solidFill>
            </a:endParaRPr>
          </a:p>
          <a:p>
            <a:pPr algn="ctr"/>
            <a:r>
              <a:rPr lang="en-US" sz="2800">
                <a:solidFill>
                  <a:schemeClr val="bg2">
                    <a:lumMod val="50000"/>
                  </a:schemeClr>
                </a:solidFill>
                <a:hlinkClick r:id="rId3">
                  <a:extLst>
                    <a:ext uri="{A12FA001-AC4F-418D-AE19-62706E023703}">
                      <ahyp:hlinkClr xmlns:ahyp="http://schemas.microsoft.com/office/drawing/2018/hyperlinkcolor" val="tx"/>
                    </a:ext>
                  </a:extLst>
                </a:hlinkClick>
              </a:rPr>
              <a:t>NALP Coronavirus Web Page</a:t>
            </a:r>
            <a:endParaRPr lang="en-US" sz="2800">
              <a:solidFill>
                <a:schemeClr val="bg2">
                  <a:lumMod val="50000"/>
                </a:schemeClr>
              </a:solidFill>
            </a:endParaRPr>
          </a:p>
          <a:p>
            <a:pPr algn="ctr"/>
            <a:endParaRPr lang="en-US" sz="2800">
              <a:solidFill>
                <a:schemeClr val="bg2">
                  <a:lumMod val="50000"/>
                </a:schemeClr>
              </a:solidFill>
            </a:endParaRPr>
          </a:p>
          <a:p>
            <a:pPr algn="ctr"/>
            <a:r>
              <a:rPr lang="en-US" sz="2800">
                <a:solidFill>
                  <a:schemeClr val="bg2">
                    <a:lumMod val="50000"/>
                  </a:schemeClr>
                </a:solidFill>
                <a:hlinkClick r:id="rId4">
                  <a:extLst>
                    <a:ext uri="{A12FA001-AC4F-418D-AE19-62706E023703}">
                      <ahyp:hlinkClr xmlns:ahyp="http://schemas.microsoft.com/office/drawing/2018/hyperlinkcolor" val="tx"/>
                    </a:ext>
                  </a:extLst>
                </a:hlinkClick>
              </a:rPr>
              <a:t>Facebook Landscape and Lawn Care Coronavirus Discussion Group</a:t>
            </a:r>
            <a:endParaRPr lang="en-US" sz="2800">
              <a:solidFill>
                <a:schemeClr val="bg2">
                  <a:lumMod val="50000"/>
                </a:schemeClr>
              </a:solidFill>
            </a:endParaRPr>
          </a:p>
          <a:p>
            <a:endParaRPr lang="en-US" sz="2800"/>
          </a:p>
          <a:p>
            <a:pPr algn="ctr"/>
            <a:endParaRPr lang="en-US" sz="2000"/>
          </a:p>
          <a:p>
            <a:pPr algn="ctr"/>
            <a:endParaRPr lang="en-US" sz="2000"/>
          </a:p>
        </p:txBody>
      </p:sp>
      <p:sp>
        <p:nvSpPr>
          <p:cNvPr id="3" name="TextBox 2">
            <a:extLst>
              <a:ext uri="{FF2B5EF4-FFF2-40B4-BE49-F238E27FC236}">
                <a16:creationId xmlns:a16="http://schemas.microsoft.com/office/drawing/2014/main" id="{C98E21B8-4ED9-4791-A482-AAF646C8F5A8}"/>
              </a:ext>
            </a:extLst>
          </p:cNvPr>
          <p:cNvSpPr txBox="1"/>
          <p:nvPr/>
        </p:nvSpPr>
        <p:spPr>
          <a:xfrm>
            <a:off x="3906611" y="359229"/>
            <a:ext cx="3833132" cy="707886"/>
          </a:xfrm>
          <a:prstGeom prst="rect">
            <a:avLst/>
          </a:prstGeom>
          <a:noFill/>
        </p:spPr>
        <p:txBody>
          <a:bodyPr wrap="square" rtlCol="0">
            <a:spAutoFit/>
          </a:bodyPr>
          <a:lstStyle/>
          <a:p>
            <a:pPr algn="ctr"/>
            <a:r>
              <a:rPr lang="en-US" sz="4000" b="1">
                <a:solidFill>
                  <a:schemeClr val="bg2">
                    <a:lumMod val="50000"/>
                  </a:schemeClr>
                </a:solidFill>
              </a:rPr>
              <a:t>RESOURCES</a:t>
            </a:r>
          </a:p>
        </p:txBody>
      </p:sp>
    </p:spTree>
    <p:extLst>
      <p:ext uri="{BB962C8B-B14F-4D97-AF65-F5344CB8AC3E}">
        <p14:creationId xmlns:p14="http://schemas.microsoft.com/office/powerpoint/2010/main" val="8183713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C200A1-630A-4240-A0F5-03074FF23C3B}"/>
              </a:ext>
            </a:extLst>
          </p:cNvPr>
          <p:cNvSpPr txBox="1"/>
          <p:nvPr/>
        </p:nvSpPr>
        <p:spPr>
          <a:xfrm>
            <a:off x="328613" y="1800225"/>
            <a:ext cx="11534774" cy="4921284"/>
          </a:xfrm>
          <a:prstGeom prst="rect">
            <a:avLst/>
          </a:prstGeom>
          <a:noFill/>
        </p:spPr>
        <p:txBody>
          <a:bodyPr wrap="square" rtlCol="0">
            <a:spAutoFit/>
          </a:bodyPr>
          <a:lstStyle/>
          <a:p>
            <a:pPr algn="ctr"/>
            <a:r>
              <a:rPr lang="en-US" sz="2000" b="1">
                <a:solidFill>
                  <a:srgbClr val="339933"/>
                </a:solidFill>
              </a:rPr>
              <a:t>Whitney Brown, Esq. </a:t>
            </a:r>
            <a:r>
              <a:rPr lang="en-US" sz="2000"/>
              <a:t>- HR &amp; Legal Advisor, Lehr, Middlebrooks, Vreeland &amp; Thompson, P.C.</a:t>
            </a:r>
          </a:p>
          <a:p>
            <a:pPr algn="ctr"/>
            <a:r>
              <a:rPr lang="en-US" sz="2000"/>
              <a:t>wbrown@lehrmiddlebrooks.com</a:t>
            </a:r>
          </a:p>
          <a:p>
            <a:pPr algn="ctr"/>
            <a:endParaRPr lang="en-US" sz="2000"/>
          </a:p>
          <a:p>
            <a:pPr algn="ctr"/>
            <a:r>
              <a:rPr lang="en-US" sz="2000" b="1">
                <a:solidFill>
                  <a:srgbClr val="339933"/>
                </a:solidFill>
              </a:rPr>
              <a:t>Sam Steel, Ed.D.</a:t>
            </a:r>
            <a:r>
              <a:rPr lang="en-US" sz="2000"/>
              <a:t> </a:t>
            </a:r>
            <a:r>
              <a:rPr lang="en-US" sz="2000" b="1">
                <a:solidFill>
                  <a:srgbClr val="339933"/>
                </a:solidFill>
              </a:rPr>
              <a:t> </a:t>
            </a:r>
            <a:r>
              <a:rPr lang="en-US" sz="2000"/>
              <a:t>- NALP Safety Advisor</a:t>
            </a:r>
          </a:p>
          <a:p>
            <a:pPr algn="ctr"/>
            <a:r>
              <a:rPr lang="en-US" sz="2000"/>
              <a:t>samsteel8888@gmail.com</a:t>
            </a:r>
          </a:p>
          <a:p>
            <a:pPr algn="ctr"/>
            <a:endParaRPr lang="en-US" sz="2000"/>
          </a:p>
          <a:p>
            <a:pPr algn="ctr"/>
            <a:r>
              <a:rPr lang="en-US" sz="2000" b="1">
                <a:solidFill>
                  <a:srgbClr val="339933"/>
                </a:solidFill>
              </a:rPr>
              <a:t>Drew Garcia </a:t>
            </a:r>
            <a:r>
              <a:rPr lang="en-US" sz="2000"/>
              <a:t>- Rancho Mesa Insurance Services - NALP Safety Chair and Insurance Expert drewgarcia@ranchomesa.com </a:t>
            </a:r>
          </a:p>
          <a:p>
            <a:pPr algn="ctr"/>
            <a:endParaRPr lang="en-US" sz="2000"/>
          </a:p>
          <a:p>
            <a:pPr algn="ctr"/>
            <a:r>
              <a:rPr lang="en-US" sz="2000" b="1">
                <a:solidFill>
                  <a:srgbClr val="339933"/>
                </a:solidFill>
              </a:rPr>
              <a:t>Andrew Bray, Esq. </a:t>
            </a:r>
            <a:r>
              <a:rPr lang="en-US" sz="2000"/>
              <a:t>-</a:t>
            </a:r>
            <a:r>
              <a:rPr lang="en-US" sz="2000" b="1">
                <a:solidFill>
                  <a:srgbClr val="339933"/>
                </a:solidFill>
              </a:rPr>
              <a:t> </a:t>
            </a:r>
            <a:r>
              <a:rPr lang="en-US" sz="2000"/>
              <a:t>NALP VP of Government Relations </a:t>
            </a:r>
          </a:p>
          <a:p>
            <a:pPr algn="ctr"/>
            <a:r>
              <a:rPr lang="en-US" sz="2000"/>
              <a:t>andrew@landscapeprofessionals.org</a:t>
            </a:r>
          </a:p>
          <a:p>
            <a:pPr algn="ctr"/>
            <a:endParaRPr lang="en-US" sz="2000"/>
          </a:p>
          <a:p>
            <a:pPr algn="ctr"/>
            <a:r>
              <a:rPr lang="en-US" sz="2000" b="1">
                <a:solidFill>
                  <a:srgbClr val="339933"/>
                </a:solidFill>
              </a:rPr>
              <a:t>Paul </a:t>
            </a:r>
            <a:r>
              <a:rPr lang="en-US" sz="2000" b="1" err="1">
                <a:solidFill>
                  <a:srgbClr val="339933"/>
                </a:solidFill>
              </a:rPr>
              <a:t>Fraynd</a:t>
            </a:r>
            <a:r>
              <a:rPr lang="en-US" sz="2000" b="1">
                <a:solidFill>
                  <a:srgbClr val="339933"/>
                </a:solidFill>
              </a:rPr>
              <a:t> </a:t>
            </a:r>
            <a:r>
              <a:rPr lang="en-US" sz="2000"/>
              <a:t>- CEO, Partner of Sun Valley Landscaping</a:t>
            </a:r>
          </a:p>
          <a:p>
            <a:pPr algn="ctr"/>
            <a:r>
              <a:rPr lang="en-US" sz="2000"/>
              <a:t>paul@sunvalleyomaha.com</a:t>
            </a:r>
          </a:p>
          <a:p>
            <a:pPr algn="ctr">
              <a:lnSpc>
                <a:spcPct val="200000"/>
              </a:lnSpc>
            </a:pPr>
            <a:endParaRPr lang="en-US" sz="2000"/>
          </a:p>
        </p:txBody>
      </p:sp>
      <p:sp>
        <p:nvSpPr>
          <p:cNvPr id="3" name="TextBox 2">
            <a:extLst>
              <a:ext uri="{FF2B5EF4-FFF2-40B4-BE49-F238E27FC236}">
                <a16:creationId xmlns:a16="http://schemas.microsoft.com/office/drawing/2014/main" id="{C98E21B8-4ED9-4791-A482-AAF646C8F5A8}"/>
              </a:ext>
            </a:extLst>
          </p:cNvPr>
          <p:cNvSpPr txBox="1"/>
          <p:nvPr/>
        </p:nvSpPr>
        <p:spPr>
          <a:xfrm>
            <a:off x="2816674" y="579665"/>
            <a:ext cx="6735539" cy="707886"/>
          </a:xfrm>
          <a:prstGeom prst="rect">
            <a:avLst/>
          </a:prstGeom>
          <a:noFill/>
        </p:spPr>
        <p:txBody>
          <a:bodyPr wrap="square" rtlCol="0">
            <a:spAutoFit/>
          </a:bodyPr>
          <a:lstStyle/>
          <a:p>
            <a:r>
              <a:rPr lang="en-US" sz="4000" b="1">
                <a:solidFill>
                  <a:schemeClr val="bg2">
                    <a:lumMod val="50000"/>
                  </a:schemeClr>
                </a:solidFill>
              </a:rPr>
              <a:t>CONTACT INFORMATION</a:t>
            </a:r>
          </a:p>
        </p:txBody>
      </p:sp>
    </p:spTree>
    <p:extLst>
      <p:ext uri="{BB962C8B-B14F-4D97-AF65-F5344CB8AC3E}">
        <p14:creationId xmlns:p14="http://schemas.microsoft.com/office/powerpoint/2010/main" val="614805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82E9E3-0281-453A-AE12-B0FB7A13B528}"/>
              </a:ext>
            </a:extLst>
          </p:cNvPr>
          <p:cNvSpPr txBox="1"/>
          <p:nvPr/>
        </p:nvSpPr>
        <p:spPr>
          <a:xfrm>
            <a:off x="4599895" y="2259449"/>
            <a:ext cx="6618515" cy="2339102"/>
          </a:xfrm>
          <a:prstGeom prst="rect">
            <a:avLst/>
          </a:prstGeom>
          <a:noFill/>
        </p:spPr>
        <p:txBody>
          <a:bodyPr wrap="square" rtlCol="0">
            <a:spAutoFit/>
          </a:bodyPr>
          <a:lstStyle/>
          <a:p>
            <a:r>
              <a:rPr lang="en-US" sz="3200" b="1">
                <a:solidFill>
                  <a:srgbClr val="339933"/>
                </a:solidFill>
              </a:rPr>
              <a:t>Whitney Brown, Esq. </a:t>
            </a:r>
            <a:r>
              <a:rPr lang="en-US" sz="3200"/>
              <a:t> </a:t>
            </a:r>
          </a:p>
          <a:p>
            <a:r>
              <a:rPr lang="en-US" sz="3200"/>
              <a:t>NALP HR &amp; Legal Advisor</a:t>
            </a:r>
          </a:p>
          <a:p>
            <a:r>
              <a:rPr lang="en-US" sz="3200"/>
              <a:t>Lehr, Middlebrooks, Vreeland &amp; Thompson, P.C.</a:t>
            </a:r>
          </a:p>
          <a:p>
            <a:endParaRPr lang="en-US"/>
          </a:p>
        </p:txBody>
      </p:sp>
      <p:pic>
        <p:nvPicPr>
          <p:cNvPr id="4" name="Picture 3" descr="A person smiling for the camera&#10;&#10;Description automatically generated">
            <a:extLst>
              <a:ext uri="{FF2B5EF4-FFF2-40B4-BE49-F238E27FC236}">
                <a16:creationId xmlns:a16="http://schemas.microsoft.com/office/drawing/2014/main" id="{986203AA-D926-41A7-875B-A82EB0DB83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8133" y="1449266"/>
            <a:ext cx="2705781" cy="3330192"/>
          </a:xfrm>
          <a:prstGeom prst="rect">
            <a:avLst/>
          </a:prstGeom>
        </p:spPr>
      </p:pic>
    </p:spTree>
    <p:extLst>
      <p:ext uri="{BB962C8B-B14F-4D97-AF65-F5344CB8AC3E}">
        <p14:creationId xmlns:p14="http://schemas.microsoft.com/office/powerpoint/2010/main" val="2444842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98E21B8-4ED9-4791-A482-AAF646C8F5A8}"/>
              </a:ext>
            </a:extLst>
          </p:cNvPr>
          <p:cNvSpPr txBox="1"/>
          <p:nvPr/>
        </p:nvSpPr>
        <p:spPr>
          <a:xfrm>
            <a:off x="3497715" y="457199"/>
            <a:ext cx="5009471" cy="707886"/>
          </a:xfrm>
          <a:prstGeom prst="rect">
            <a:avLst/>
          </a:prstGeom>
          <a:noFill/>
        </p:spPr>
        <p:txBody>
          <a:bodyPr wrap="square" rtlCol="0">
            <a:spAutoFit/>
          </a:bodyPr>
          <a:lstStyle/>
          <a:p>
            <a:r>
              <a:rPr lang="en-US" sz="4000" b="1">
                <a:solidFill>
                  <a:schemeClr val="bg2">
                    <a:lumMod val="50000"/>
                  </a:schemeClr>
                </a:solidFill>
              </a:rPr>
              <a:t>HR &amp; LEGAL Q &amp; A</a:t>
            </a:r>
          </a:p>
        </p:txBody>
      </p:sp>
      <p:sp>
        <p:nvSpPr>
          <p:cNvPr id="2" name="TextBox 1">
            <a:extLst>
              <a:ext uri="{FF2B5EF4-FFF2-40B4-BE49-F238E27FC236}">
                <a16:creationId xmlns:a16="http://schemas.microsoft.com/office/drawing/2014/main" id="{7C569D72-F1C1-42E0-969D-B0403E27B440}"/>
              </a:ext>
            </a:extLst>
          </p:cNvPr>
          <p:cNvSpPr txBox="1"/>
          <p:nvPr/>
        </p:nvSpPr>
        <p:spPr>
          <a:xfrm>
            <a:off x="1217837" y="1469872"/>
            <a:ext cx="9756323" cy="4455835"/>
          </a:xfrm>
          <a:prstGeom prst="rect">
            <a:avLst/>
          </a:prstGeom>
          <a:noFill/>
        </p:spPr>
        <p:txBody>
          <a:bodyPr wrap="square" rtlCol="0">
            <a:spAutoFit/>
          </a:bodyPr>
          <a:lstStyle/>
          <a:p>
            <a:r>
              <a:rPr lang="en-US" sz="2400" b="1">
                <a:solidFill>
                  <a:schemeClr val="bg2">
                    <a:lumMod val="50000"/>
                  </a:schemeClr>
                </a:solidFill>
              </a:rPr>
              <a:t>As a Matter of Current Federal Employment Law, </a:t>
            </a:r>
            <a:r>
              <a:rPr lang="en-US" sz="2400" b="1" u="sng">
                <a:solidFill>
                  <a:schemeClr val="bg2">
                    <a:lumMod val="50000"/>
                  </a:schemeClr>
                </a:solidFill>
              </a:rPr>
              <a:t>Must</a:t>
            </a:r>
            <a:r>
              <a:rPr lang="en-US" sz="2400" b="1">
                <a:solidFill>
                  <a:schemeClr val="bg2">
                    <a:lumMod val="50000"/>
                  </a:schemeClr>
                </a:solidFill>
              </a:rPr>
              <a:t> Employers Permit Employees to Work From Home As A Result of COVID-19 Diagnosis?</a:t>
            </a:r>
          </a:p>
          <a:p>
            <a:endParaRPr lang="en-US" sz="2400" b="1">
              <a:solidFill>
                <a:schemeClr val="bg2">
                  <a:lumMod val="50000"/>
                </a:schemeClr>
              </a:solidFill>
            </a:endParaRPr>
          </a:p>
          <a:p>
            <a:r>
              <a:rPr lang="en-US" sz="2400">
                <a:solidFill>
                  <a:schemeClr val="bg2">
                    <a:lumMod val="50000"/>
                  </a:schemeClr>
                </a:solidFill>
              </a:rPr>
              <a:t>Short Answer: No. </a:t>
            </a:r>
          </a:p>
          <a:p>
            <a:endParaRPr lang="en-US" sz="2400">
              <a:solidFill>
                <a:schemeClr val="bg2">
                  <a:lumMod val="50000"/>
                </a:schemeClr>
              </a:solidFill>
            </a:endParaRPr>
          </a:p>
          <a:p>
            <a:pPr marL="285750" indent="-285750">
              <a:lnSpc>
                <a:spcPct val="150000"/>
              </a:lnSpc>
              <a:buFont typeface="Arial" panose="020B0604020202020204" pitchFamily="34" charset="0"/>
              <a:buChar char="•"/>
            </a:pPr>
            <a:r>
              <a:rPr lang="en-US" sz="2400">
                <a:solidFill>
                  <a:schemeClr val="bg2">
                    <a:lumMod val="50000"/>
                  </a:schemeClr>
                </a:solidFill>
              </a:rPr>
              <a:t>COVID-19 Diagnosis is Not a Disability Under the ADA</a:t>
            </a:r>
          </a:p>
          <a:p>
            <a:pPr marL="285750" indent="-285750">
              <a:lnSpc>
                <a:spcPct val="150000"/>
              </a:lnSpc>
              <a:buFont typeface="Arial" panose="020B0604020202020204" pitchFamily="34" charset="0"/>
              <a:buChar char="•"/>
            </a:pPr>
            <a:r>
              <a:rPr lang="en-US" sz="2400" u="sng">
                <a:solidFill>
                  <a:schemeClr val="bg2">
                    <a:lumMod val="50000"/>
                  </a:schemeClr>
                </a:solidFill>
              </a:rPr>
              <a:t>But</a:t>
            </a:r>
            <a:r>
              <a:rPr lang="en-US" sz="2400">
                <a:solidFill>
                  <a:schemeClr val="bg2">
                    <a:lumMod val="50000"/>
                  </a:schemeClr>
                </a:solidFill>
              </a:rPr>
              <a:t>, COVID-19 Diagnosis May Exacerbate a Disability, And Require Accommodation</a:t>
            </a:r>
          </a:p>
          <a:p>
            <a:pPr marL="285750" indent="-285750">
              <a:lnSpc>
                <a:spcPct val="150000"/>
              </a:lnSpc>
              <a:buFont typeface="Arial" panose="020B0604020202020204" pitchFamily="34" charset="0"/>
              <a:buChar char="•"/>
            </a:pPr>
            <a:r>
              <a:rPr lang="en-US" sz="2400">
                <a:solidFill>
                  <a:schemeClr val="bg2">
                    <a:lumMod val="50000"/>
                  </a:schemeClr>
                </a:solidFill>
              </a:rPr>
              <a:t>Disability and Accommodation Process is Always Case by Case</a:t>
            </a:r>
          </a:p>
        </p:txBody>
      </p:sp>
    </p:spTree>
    <p:extLst>
      <p:ext uri="{BB962C8B-B14F-4D97-AF65-F5344CB8AC3E}">
        <p14:creationId xmlns:p14="http://schemas.microsoft.com/office/powerpoint/2010/main" val="3143165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98E21B8-4ED9-4791-A482-AAF646C8F5A8}"/>
              </a:ext>
            </a:extLst>
          </p:cNvPr>
          <p:cNvSpPr txBox="1"/>
          <p:nvPr/>
        </p:nvSpPr>
        <p:spPr>
          <a:xfrm>
            <a:off x="3497715" y="457199"/>
            <a:ext cx="5009471" cy="707886"/>
          </a:xfrm>
          <a:prstGeom prst="rect">
            <a:avLst/>
          </a:prstGeom>
          <a:noFill/>
        </p:spPr>
        <p:txBody>
          <a:bodyPr wrap="square" rtlCol="0">
            <a:spAutoFit/>
          </a:bodyPr>
          <a:lstStyle/>
          <a:p>
            <a:r>
              <a:rPr lang="en-US" sz="4000" b="1">
                <a:solidFill>
                  <a:schemeClr val="bg2">
                    <a:lumMod val="50000"/>
                  </a:schemeClr>
                </a:solidFill>
              </a:rPr>
              <a:t>HR &amp; LEGAL Q &amp; A</a:t>
            </a:r>
          </a:p>
        </p:txBody>
      </p:sp>
      <p:sp>
        <p:nvSpPr>
          <p:cNvPr id="2" name="TextBox 1">
            <a:extLst>
              <a:ext uri="{FF2B5EF4-FFF2-40B4-BE49-F238E27FC236}">
                <a16:creationId xmlns:a16="http://schemas.microsoft.com/office/drawing/2014/main" id="{7C569D72-F1C1-42E0-969D-B0403E27B440}"/>
              </a:ext>
            </a:extLst>
          </p:cNvPr>
          <p:cNvSpPr txBox="1"/>
          <p:nvPr/>
        </p:nvSpPr>
        <p:spPr>
          <a:xfrm>
            <a:off x="1217838" y="1486200"/>
            <a:ext cx="9756323" cy="4825167"/>
          </a:xfrm>
          <a:prstGeom prst="rect">
            <a:avLst/>
          </a:prstGeom>
          <a:noFill/>
        </p:spPr>
        <p:txBody>
          <a:bodyPr wrap="square" rtlCol="0">
            <a:spAutoFit/>
          </a:bodyPr>
          <a:lstStyle/>
          <a:p>
            <a:r>
              <a:rPr lang="en-US" sz="2400" b="1">
                <a:solidFill>
                  <a:schemeClr val="bg2">
                    <a:lumMod val="50000"/>
                  </a:schemeClr>
                </a:solidFill>
              </a:rPr>
              <a:t>As A Matter of Current Federal Employment Law, What Should an Employer Consider Prior to Agreeing to Work From Home Arrangements?</a:t>
            </a:r>
          </a:p>
          <a:p>
            <a:endParaRPr lang="en-US" sz="1400" b="1">
              <a:solidFill>
                <a:schemeClr val="bg2">
                  <a:lumMod val="50000"/>
                </a:schemeClr>
              </a:solidFill>
            </a:endParaRPr>
          </a:p>
          <a:p>
            <a:pPr marL="285750" indent="-285750">
              <a:lnSpc>
                <a:spcPct val="150000"/>
              </a:lnSpc>
              <a:buFont typeface="Arial" panose="020B0604020202020204" pitchFamily="34" charset="0"/>
              <a:buChar char="•"/>
            </a:pPr>
            <a:r>
              <a:rPr lang="en-US" sz="2400">
                <a:solidFill>
                  <a:schemeClr val="bg2">
                    <a:lumMod val="50000"/>
                  </a:schemeClr>
                </a:solidFill>
              </a:rPr>
              <a:t>Wage and Hour Concerns</a:t>
            </a:r>
          </a:p>
          <a:p>
            <a:pPr>
              <a:lnSpc>
                <a:spcPct val="150000"/>
              </a:lnSpc>
            </a:pPr>
            <a:r>
              <a:rPr lang="en-US" sz="2400">
                <a:solidFill>
                  <a:schemeClr val="bg2">
                    <a:lumMod val="50000"/>
                  </a:schemeClr>
                </a:solidFill>
              </a:rPr>
              <a:t>         - Non-Exempt</a:t>
            </a:r>
          </a:p>
          <a:p>
            <a:pPr>
              <a:lnSpc>
                <a:spcPct val="150000"/>
              </a:lnSpc>
            </a:pPr>
            <a:r>
              <a:rPr lang="en-US" sz="2400">
                <a:solidFill>
                  <a:schemeClr val="bg2">
                    <a:lumMod val="50000"/>
                  </a:schemeClr>
                </a:solidFill>
              </a:rPr>
              <a:t>         - Exempt</a:t>
            </a:r>
          </a:p>
          <a:p>
            <a:pPr marL="285750" indent="-285750">
              <a:lnSpc>
                <a:spcPct val="150000"/>
              </a:lnSpc>
              <a:buFont typeface="Arial" panose="020B0604020202020204" pitchFamily="34" charset="0"/>
              <a:buChar char="•"/>
            </a:pPr>
            <a:r>
              <a:rPr lang="en-US" sz="2400">
                <a:solidFill>
                  <a:schemeClr val="bg2">
                    <a:lumMod val="50000"/>
                  </a:schemeClr>
                </a:solidFill>
              </a:rPr>
              <a:t>Clear Communications and Not Setting An Entitlement</a:t>
            </a:r>
          </a:p>
          <a:p>
            <a:pPr marL="285750" indent="-285750">
              <a:lnSpc>
                <a:spcPct val="150000"/>
              </a:lnSpc>
              <a:buFont typeface="Arial" panose="020B0604020202020204" pitchFamily="34" charset="0"/>
              <a:buChar char="•"/>
            </a:pPr>
            <a:r>
              <a:rPr lang="en-US" sz="2400">
                <a:solidFill>
                  <a:schemeClr val="bg2">
                    <a:lumMod val="50000"/>
                  </a:schemeClr>
                </a:solidFill>
              </a:rPr>
              <a:t>Non-Discriminatory Application</a:t>
            </a:r>
          </a:p>
          <a:p>
            <a:pPr marL="285750" indent="-285750">
              <a:lnSpc>
                <a:spcPct val="150000"/>
              </a:lnSpc>
              <a:buFont typeface="Arial" panose="020B0604020202020204" pitchFamily="34" charset="0"/>
              <a:buChar char="•"/>
            </a:pPr>
            <a:r>
              <a:rPr lang="en-US" sz="2400">
                <a:solidFill>
                  <a:schemeClr val="bg2">
                    <a:lumMod val="50000"/>
                  </a:schemeClr>
                </a:solidFill>
              </a:rPr>
              <a:t>Other Considerations</a:t>
            </a:r>
          </a:p>
        </p:txBody>
      </p:sp>
    </p:spTree>
    <p:extLst>
      <p:ext uri="{BB962C8B-B14F-4D97-AF65-F5344CB8AC3E}">
        <p14:creationId xmlns:p14="http://schemas.microsoft.com/office/powerpoint/2010/main" val="3003687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98E21B8-4ED9-4791-A482-AAF646C8F5A8}"/>
              </a:ext>
            </a:extLst>
          </p:cNvPr>
          <p:cNvSpPr txBox="1"/>
          <p:nvPr/>
        </p:nvSpPr>
        <p:spPr>
          <a:xfrm>
            <a:off x="3497715" y="457199"/>
            <a:ext cx="5009471" cy="707886"/>
          </a:xfrm>
          <a:prstGeom prst="rect">
            <a:avLst/>
          </a:prstGeom>
          <a:noFill/>
        </p:spPr>
        <p:txBody>
          <a:bodyPr wrap="square" rtlCol="0">
            <a:spAutoFit/>
          </a:bodyPr>
          <a:lstStyle/>
          <a:p>
            <a:r>
              <a:rPr lang="en-US" sz="4000" b="1">
                <a:solidFill>
                  <a:schemeClr val="bg2">
                    <a:lumMod val="50000"/>
                  </a:schemeClr>
                </a:solidFill>
              </a:rPr>
              <a:t>HR &amp; LEGAL Q &amp; A</a:t>
            </a:r>
          </a:p>
        </p:txBody>
      </p:sp>
      <p:sp>
        <p:nvSpPr>
          <p:cNvPr id="2" name="TextBox 1">
            <a:extLst>
              <a:ext uri="{FF2B5EF4-FFF2-40B4-BE49-F238E27FC236}">
                <a16:creationId xmlns:a16="http://schemas.microsoft.com/office/drawing/2014/main" id="{7C569D72-F1C1-42E0-969D-B0403E27B440}"/>
              </a:ext>
            </a:extLst>
          </p:cNvPr>
          <p:cNvSpPr txBox="1"/>
          <p:nvPr/>
        </p:nvSpPr>
        <p:spPr>
          <a:xfrm>
            <a:off x="938894" y="1298635"/>
            <a:ext cx="10344150" cy="4917500"/>
          </a:xfrm>
          <a:prstGeom prst="rect">
            <a:avLst/>
          </a:prstGeom>
          <a:noFill/>
        </p:spPr>
        <p:txBody>
          <a:bodyPr wrap="square" rtlCol="0">
            <a:spAutoFit/>
          </a:bodyPr>
          <a:lstStyle/>
          <a:p>
            <a:r>
              <a:rPr lang="en-US" sz="2400" b="1">
                <a:solidFill>
                  <a:schemeClr val="bg2">
                    <a:lumMod val="50000"/>
                  </a:schemeClr>
                </a:solidFill>
              </a:rPr>
              <a:t>As A Matter of Current Federal Employment Law, What Should an Employer Consider Prior to Agreeing to Work From Home Arrangements?</a:t>
            </a:r>
            <a:r>
              <a:rPr lang="en-US">
                <a:solidFill>
                  <a:schemeClr val="bg2">
                    <a:lumMod val="50000"/>
                  </a:schemeClr>
                </a:solidFill>
              </a:rPr>
              <a:t> </a:t>
            </a:r>
          </a:p>
          <a:p>
            <a:endParaRPr lang="en-US">
              <a:solidFill>
                <a:schemeClr val="bg2">
                  <a:lumMod val="50000"/>
                </a:schemeClr>
              </a:solidFill>
            </a:endParaRPr>
          </a:p>
          <a:p>
            <a:r>
              <a:rPr lang="en-US" sz="2400">
                <a:solidFill>
                  <a:schemeClr val="bg2">
                    <a:lumMod val="50000"/>
                  </a:schemeClr>
                </a:solidFill>
              </a:rPr>
              <a:t>Model Text To Incorporate in Work From Home Arrangements:</a:t>
            </a:r>
          </a:p>
          <a:p>
            <a:endParaRPr lang="en-US" sz="2400">
              <a:solidFill>
                <a:schemeClr val="bg2">
                  <a:lumMod val="50000"/>
                </a:schemeClr>
              </a:solidFill>
            </a:endParaRPr>
          </a:p>
          <a:p>
            <a:pPr>
              <a:lnSpc>
                <a:spcPct val="150000"/>
              </a:lnSpc>
            </a:pPr>
            <a:r>
              <a:rPr lang="en-US" sz="2400">
                <a:solidFill>
                  <a:schemeClr val="bg2">
                    <a:lumMod val="50000"/>
                  </a:schemeClr>
                </a:solidFill>
              </a:rPr>
              <a:t>“Due to the unusual circumstances in our community caused by COVID-19, we are [assigning/permitting] you to work remotely for a temporary period [at your request and/or on a trial basis]. We are [assigning/permitting] remote work at this time even though some of your job’s usual essential functions may not be able to be completed remotely.”</a:t>
            </a:r>
            <a:endParaRPr lang="en-US" sz="2400" b="1">
              <a:solidFill>
                <a:schemeClr val="bg2">
                  <a:lumMod val="50000"/>
                </a:schemeClr>
              </a:solidFill>
            </a:endParaRPr>
          </a:p>
        </p:txBody>
      </p:sp>
    </p:spTree>
    <p:extLst>
      <p:ext uri="{BB962C8B-B14F-4D97-AF65-F5344CB8AC3E}">
        <p14:creationId xmlns:p14="http://schemas.microsoft.com/office/powerpoint/2010/main" val="1447237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98E21B8-4ED9-4791-A482-AAF646C8F5A8}"/>
              </a:ext>
            </a:extLst>
          </p:cNvPr>
          <p:cNvSpPr txBox="1"/>
          <p:nvPr/>
        </p:nvSpPr>
        <p:spPr>
          <a:xfrm>
            <a:off x="3497715" y="457199"/>
            <a:ext cx="5009471" cy="707886"/>
          </a:xfrm>
          <a:prstGeom prst="rect">
            <a:avLst/>
          </a:prstGeom>
          <a:noFill/>
        </p:spPr>
        <p:txBody>
          <a:bodyPr wrap="square" rtlCol="0">
            <a:spAutoFit/>
          </a:bodyPr>
          <a:lstStyle/>
          <a:p>
            <a:r>
              <a:rPr lang="en-US" sz="4000" b="1">
                <a:solidFill>
                  <a:schemeClr val="bg2">
                    <a:lumMod val="50000"/>
                  </a:schemeClr>
                </a:solidFill>
              </a:rPr>
              <a:t>HR &amp; LEGAL Q &amp; A</a:t>
            </a:r>
          </a:p>
        </p:txBody>
      </p:sp>
      <p:sp>
        <p:nvSpPr>
          <p:cNvPr id="2" name="TextBox 1">
            <a:extLst>
              <a:ext uri="{FF2B5EF4-FFF2-40B4-BE49-F238E27FC236}">
                <a16:creationId xmlns:a16="http://schemas.microsoft.com/office/drawing/2014/main" id="{7C569D72-F1C1-42E0-969D-B0403E27B440}"/>
              </a:ext>
            </a:extLst>
          </p:cNvPr>
          <p:cNvSpPr txBox="1"/>
          <p:nvPr/>
        </p:nvSpPr>
        <p:spPr>
          <a:xfrm>
            <a:off x="1217838" y="1486200"/>
            <a:ext cx="9756323" cy="4271169"/>
          </a:xfrm>
          <a:prstGeom prst="rect">
            <a:avLst/>
          </a:prstGeom>
          <a:noFill/>
        </p:spPr>
        <p:txBody>
          <a:bodyPr wrap="square" rtlCol="0">
            <a:spAutoFit/>
          </a:bodyPr>
          <a:lstStyle/>
          <a:p>
            <a:r>
              <a:rPr lang="en-US" sz="2400" b="1">
                <a:solidFill>
                  <a:schemeClr val="bg2">
                    <a:lumMod val="50000"/>
                  </a:schemeClr>
                </a:solidFill>
              </a:rPr>
              <a:t>As a Matter of Current Federal Employment Law, What Should an Employer Consider If Facing a Downturn?</a:t>
            </a:r>
          </a:p>
          <a:p>
            <a:endParaRPr lang="en-US" sz="1200" b="1">
              <a:solidFill>
                <a:schemeClr val="bg2">
                  <a:lumMod val="50000"/>
                </a:schemeClr>
              </a:solidFill>
            </a:endParaRPr>
          </a:p>
          <a:p>
            <a:pPr marL="285750" indent="-285750">
              <a:lnSpc>
                <a:spcPct val="150000"/>
              </a:lnSpc>
              <a:buFont typeface="Arial" panose="020B0604020202020204" pitchFamily="34" charset="0"/>
              <a:buChar char="•"/>
            </a:pPr>
            <a:r>
              <a:rPr lang="en-US" sz="2400">
                <a:solidFill>
                  <a:schemeClr val="bg2">
                    <a:lumMod val="50000"/>
                  </a:schemeClr>
                </a:solidFill>
              </a:rPr>
              <a:t>Reduction of Hours/Work</a:t>
            </a:r>
          </a:p>
          <a:p>
            <a:pPr>
              <a:lnSpc>
                <a:spcPct val="150000"/>
              </a:lnSpc>
            </a:pPr>
            <a:r>
              <a:rPr lang="en-US" sz="2400">
                <a:solidFill>
                  <a:schemeClr val="bg2">
                    <a:lumMod val="50000"/>
                  </a:schemeClr>
                </a:solidFill>
              </a:rPr>
              <a:t>                - Non-Exempt</a:t>
            </a:r>
          </a:p>
          <a:p>
            <a:pPr>
              <a:lnSpc>
                <a:spcPct val="150000"/>
              </a:lnSpc>
            </a:pPr>
            <a:r>
              <a:rPr lang="en-US" sz="2400">
                <a:solidFill>
                  <a:schemeClr val="bg2">
                    <a:lumMod val="50000"/>
                  </a:schemeClr>
                </a:solidFill>
              </a:rPr>
              <a:t>                - Exempt</a:t>
            </a:r>
          </a:p>
          <a:p>
            <a:pPr marL="285750" indent="-285750">
              <a:lnSpc>
                <a:spcPct val="150000"/>
              </a:lnSpc>
              <a:buFont typeface="Arial" panose="020B0604020202020204" pitchFamily="34" charset="0"/>
              <a:buChar char="•"/>
            </a:pPr>
            <a:r>
              <a:rPr lang="en-US" sz="2400">
                <a:solidFill>
                  <a:schemeClr val="bg2">
                    <a:lumMod val="50000"/>
                  </a:schemeClr>
                </a:solidFill>
              </a:rPr>
              <a:t>WARN Triggers</a:t>
            </a:r>
          </a:p>
          <a:p>
            <a:pPr marL="285750" indent="-285750">
              <a:lnSpc>
                <a:spcPct val="150000"/>
              </a:lnSpc>
              <a:buFont typeface="Arial" panose="020B0604020202020204" pitchFamily="34" charset="0"/>
              <a:buChar char="•"/>
            </a:pPr>
            <a:r>
              <a:rPr lang="en-US" sz="2400">
                <a:solidFill>
                  <a:schemeClr val="bg2">
                    <a:lumMod val="50000"/>
                  </a:schemeClr>
                </a:solidFill>
              </a:rPr>
              <a:t>Non-Discriminatory Layoff Procedures</a:t>
            </a:r>
          </a:p>
          <a:p>
            <a:pPr marL="285750" indent="-285750">
              <a:lnSpc>
                <a:spcPct val="150000"/>
              </a:lnSpc>
              <a:buFont typeface="Arial" panose="020B0604020202020204" pitchFamily="34" charset="0"/>
              <a:buChar char="•"/>
            </a:pPr>
            <a:r>
              <a:rPr lang="en-US" sz="2400">
                <a:solidFill>
                  <a:schemeClr val="bg2">
                    <a:lumMod val="50000"/>
                  </a:schemeClr>
                </a:solidFill>
              </a:rPr>
              <a:t>Communication</a:t>
            </a:r>
          </a:p>
        </p:txBody>
      </p:sp>
    </p:spTree>
    <p:extLst>
      <p:ext uri="{BB962C8B-B14F-4D97-AF65-F5344CB8AC3E}">
        <p14:creationId xmlns:p14="http://schemas.microsoft.com/office/powerpoint/2010/main" val="3490804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98E21B8-4ED9-4791-A482-AAF646C8F5A8}"/>
              </a:ext>
            </a:extLst>
          </p:cNvPr>
          <p:cNvSpPr txBox="1"/>
          <p:nvPr/>
        </p:nvSpPr>
        <p:spPr>
          <a:xfrm>
            <a:off x="3497715" y="457199"/>
            <a:ext cx="5009471" cy="707886"/>
          </a:xfrm>
          <a:prstGeom prst="rect">
            <a:avLst/>
          </a:prstGeom>
          <a:noFill/>
        </p:spPr>
        <p:txBody>
          <a:bodyPr wrap="square" rtlCol="0">
            <a:spAutoFit/>
          </a:bodyPr>
          <a:lstStyle/>
          <a:p>
            <a:r>
              <a:rPr lang="en-US" sz="4000" b="1">
                <a:solidFill>
                  <a:schemeClr val="bg2">
                    <a:lumMod val="50000"/>
                  </a:schemeClr>
                </a:solidFill>
              </a:rPr>
              <a:t>HR &amp; LEGAL Q &amp; A</a:t>
            </a:r>
          </a:p>
        </p:txBody>
      </p:sp>
      <p:sp>
        <p:nvSpPr>
          <p:cNvPr id="2" name="TextBox 1">
            <a:extLst>
              <a:ext uri="{FF2B5EF4-FFF2-40B4-BE49-F238E27FC236}">
                <a16:creationId xmlns:a16="http://schemas.microsoft.com/office/drawing/2014/main" id="{7C569D72-F1C1-42E0-969D-B0403E27B440}"/>
              </a:ext>
            </a:extLst>
          </p:cNvPr>
          <p:cNvSpPr txBox="1"/>
          <p:nvPr/>
        </p:nvSpPr>
        <p:spPr>
          <a:xfrm>
            <a:off x="685800" y="1486200"/>
            <a:ext cx="10842171" cy="3970318"/>
          </a:xfrm>
          <a:prstGeom prst="rect">
            <a:avLst/>
          </a:prstGeom>
          <a:noFill/>
        </p:spPr>
        <p:txBody>
          <a:bodyPr wrap="square" rtlCol="0">
            <a:spAutoFit/>
          </a:bodyPr>
          <a:lstStyle/>
          <a:p>
            <a:r>
              <a:rPr lang="en-US" sz="2400" b="1">
                <a:solidFill>
                  <a:schemeClr val="bg2">
                    <a:lumMod val="50000"/>
                  </a:schemeClr>
                </a:solidFill>
              </a:rPr>
              <a:t>What is Going on with the Families First Coronavirus Response Act?</a:t>
            </a:r>
          </a:p>
          <a:p>
            <a:endParaRPr lang="en-US" sz="2400" b="1">
              <a:solidFill>
                <a:schemeClr val="bg2">
                  <a:lumMod val="50000"/>
                </a:schemeClr>
              </a:solidFill>
            </a:endParaRPr>
          </a:p>
          <a:p>
            <a:pPr marL="342900" indent="-342900">
              <a:lnSpc>
                <a:spcPct val="150000"/>
              </a:lnSpc>
              <a:buFont typeface="Arial" panose="020B0604020202020204" pitchFamily="34" charset="0"/>
              <a:buChar char="•"/>
            </a:pPr>
            <a:r>
              <a:rPr lang="en-US" sz="2400">
                <a:solidFill>
                  <a:schemeClr val="bg2">
                    <a:lumMod val="50000"/>
                  </a:schemeClr>
                </a:solidFill>
              </a:rPr>
              <a:t>Current Status Update</a:t>
            </a:r>
          </a:p>
          <a:p>
            <a:pPr marL="342900" indent="-342900">
              <a:lnSpc>
                <a:spcPct val="150000"/>
              </a:lnSpc>
              <a:buFont typeface="Arial" panose="020B0604020202020204" pitchFamily="34" charset="0"/>
              <a:buChar char="•"/>
            </a:pPr>
            <a:r>
              <a:rPr lang="en-US" sz="2400">
                <a:solidFill>
                  <a:schemeClr val="bg2">
                    <a:lumMod val="50000"/>
                  </a:schemeClr>
                </a:solidFill>
              </a:rPr>
              <a:t>Key Provisions of Both</a:t>
            </a:r>
          </a:p>
          <a:p>
            <a:pPr>
              <a:lnSpc>
                <a:spcPct val="150000"/>
              </a:lnSpc>
            </a:pPr>
            <a:r>
              <a:rPr lang="en-US" sz="2400">
                <a:solidFill>
                  <a:schemeClr val="bg2">
                    <a:lumMod val="50000"/>
                  </a:schemeClr>
                </a:solidFill>
              </a:rPr>
              <a:t>	- Applies to employers with fewer than 500 employees</a:t>
            </a:r>
          </a:p>
          <a:p>
            <a:pPr>
              <a:lnSpc>
                <a:spcPct val="150000"/>
              </a:lnSpc>
            </a:pPr>
            <a:r>
              <a:rPr lang="en-US" sz="2400">
                <a:solidFill>
                  <a:schemeClr val="bg2">
                    <a:lumMod val="50000"/>
                  </a:schemeClr>
                </a:solidFill>
              </a:rPr>
              <a:t>	- Effective date of not later than 15 days after enactment</a:t>
            </a:r>
          </a:p>
          <a:p>
            <a:pPr>
              <a:lnSpc>
                <a:spcPct val="150000"/>
              </a:lnSpc>
            </a:pPr>
            <a:r>
              <a:rPr lang="en-US" sz="2400">
                <a:solidFill>
                  <a:schemeClr val="bg2">
                    <a:lumMod val="50000"/>
                  </a:schemeClr>
                </a:solidFill>
              </a:rPr>
              <a:t>	- Sunset of December 31, 2020</a:t>
            </a:r>
          </a:p>
          <a:p>
            <a:endParaRPr lang="en-US" sz="2400" b="1"/>
          </a:p>
        </p:txBody>
      </p:sp>
    </p:spTree>
    <p:extLst>
      <p:ext uri="{BB962C8B-B14F-4D97-AF65-F5344CB8AC3E}">
        <p14:creationId xmlns:p14="http://schemas.microsoft.com/office/powerpoint/2010/main" val="4241116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98E21B8-4ED9-4791-A482-AAF646C8F5A8}"/>
              </a:ext>
            </a:extLst>
          </p:cNvPr>
          <p:cNvSpPr txBox="1"/>
          <p:nvPr/>
        </p:nvSpPr>
        <p:spPr>
          <a:xfrm>
            <a:off x="3497715" y="457199"/>
            <a:ext cx="5009471" cy="707886"/>
          </a:xfrm>
          <a:prstGeom prst="rect">
            <a:avLst/>
          </a:prstGeom>
          <a:noFill/>
        </p:spPr>
        <p:txBody>
          <a:bodyPr wrap="square" rtlCol="0">
            <a:spAutoFit/>
          </a:bodyPr>
          <a:lstStyle/>
          <a:p>
            <a:r>
              <a:rPr lang="en-US" sz="4000" b="1">
                <a:solidFill>
                  <a:schemeClr val="bg2">
                    <a:lumMod val="50000"/>
                  </a:schemeClr>
                </a:solidFill>
              </a:rPr>
              <a:t>HR &amp; LEGAL Q &amp; A</a:t>
            </a:r>
          </a:p>
        </p:txBody>
      </p:sp>
      <p:sp>
        <p:nvSpPr>
          <p:cNvPr id="2" name="TextBox 1">
            <a:extLst>
              <a:ext uri="{FF2B5EF4-FFF2-40B4-BE49-F238E27FC236}">
                <a16:creationId xmlns:a16="http://schemas.microsoft.com/office/drawing/2014/main" id="{7C569D72-F1C1-42E0-969D-B0403E27B440}"/>
              </a:ext>
            </a:extLst>
          </p:cNvPr>
          <p:cNvSpPr txBox="1"/>
          <p:nvPr/>
        </p:nvSpPr>
        <p:spPr>
          <a:xfrm>
            <a:off x="674914" y="1304534"/>
            <a:ext cx="10842171" cy="5096267"/>
          </a:xfrm>
          <a:prstGeom prst="rect">
            <a:avLst/>
          </a:prstGeom>
          <a:noFill/>
        </p:spPr>
        <p:txBody>
          <a:bodyPr wrap="square" rtlCol="0">
            <a:spAutoFit/>
          </a:bodyPr>
          <a:lstStyle/>
          <a:p>
            <a:r>
              <a:rPr lang="en-US" sz="2400" b="1">
                <a:solidFill>
                  <a:schemeClr val="bg2">
                    <a:lumMod val="50000"/>
                  </a:schemeClr>
                </a:solidFill>
              </a:rPr>
              <a:t>What is Going on with the Families First Coronavirus Response Act?</a:t>
            </a:r>
          </a:p>
          <a:p>
            <a:endParaRPr lang="en-US" sz="1200" b="1">
              <a:solidFill>
                <a:schemeClr val="bg2">
                  <a:lumMod val="50000"/>
                </a:schemeClr>
              </a:solidFill>
            </a:endParaRPr>
          </a:p>
          <a:p>
            <a:pPr marL="285750" indent="-285750">
              <a:buFont typeface="Arial" panose="020B0604020202020204" pitchFamily="34" charset="0"/>
              <a:buChar char="•"/>
            </a:pPr>
            <a:r>
              <a:rPr lang="en-US" sz="2400">
                <a:solidFill>
                  <a:schemeClr val="bg2">
                    <a:lumMod val="50000"/>
                  </a:schemeClr>
                </a:solidFill>
              </a:rPr>
              <a:t>Emergency Family and Medical Leave Expansion Act</a:t>
            </a:r>
          </a:p>
          <a:p>
            <a:pPr marL="742950" lvl="1" indent="-285750">
              <a:lnSpc>
                <a:spcPts val="2500"/>
              </a:lnSpc>
              <a:buFont typeface="Courier New" panose="02070309020205020404" pitchFamily="49" charset="0"/>
              <a:buChar char="o"/>
            </a:pPr>
            <a:r>
              <a:rPr lang="en-US">
                <a:solidFill>
                  <a:schemeClr val="bg2">
                    <a:lumMod val="50000"/>
                  </a:schemeClr>
                </a:solidFill>
              </a:rPr>
              <a:t>Only for employees unable to work or telework due to need to care for child under 18 years old due to child care provider or school closure related to the COVID-19 health emergency.</a:t>
            </a:r>
          </a:p>
          <a:p>
            <a:pPr marL="742950" lvl="1" indent="-285750">
              <a:lnSpc>
                <a:spcPts val="2500"/>
              </a:lnSpc>
              <a:buFont typeface="Courier New" panose="02070309020205020404" pitchFamily="49" charset="0"/>
              <a:buChar char="o"/>
            </a:pPr>
            <a:r>
              <a:rPr lang="en-US">
                <a:solidFill>
                  <a:schemeClr val="bg2">
                    <a:lumMod val="50000"/>
                  </a:schemeClr>
                </a:solidFill>
              </a:rPr>
              <a:t>Employees are eligible if they’ve been on payroll for 30 days; no hours worked requirement.</a:t>
            </a:r>
          </a:p>
          <a:p>
            <a:pPr marL="742950" lvl="1" indent="-285750">
              <a:lnSpc>
                <a:spcPts val="2500"/>
              </a:lnSpc>
              <a:buFont typeface="Courier New" panose="02070309020205020404" pitchFamily="49" charset="0"/>
              <a:buChar char="o"/>
            </a:pPr>
            <a:r>
              <a:rPr lang="en-US">
                <a:solidFill>
                  <a:schemeClr val="bg2">
                    <a:lumMod val="50000"/>
                  </a:schemeClr>
                </a:solidFill>
              </a:rPr>
              <a:t>12 week entitlement.</a:t>
            </a:r>
          </a:p>
          <a:p>
            <a:pPr marL="742950" lvl="1" indent="-285750">
              <a:lnSpc>
                <a:spcPts val="2500"/>
              </a:lnSpc>
              <a:buFont typeface="Courier New" panose="02070309020205020404" pitchFamily="49" charset="0"/>
              <a:buChar char="o"/>
            </a:pPr>
            <a:r>
              <a:rPr lang="en-US">
                <a:solidFill>
                  <a:schemeClr val="bg2">
                    <a:lumMod val="50000"/>
                  </a:schemeClr>
                </a:solidFill>
              </a:rPr>
              <a:t>First 10 days of leave are unpaid (but likely to be covered by Emergency Paid Sick Leave Act).</a:t>
            </a:r>
          </a:p>
          <a:p>
            <a:pPr marL="742950" lvl="1" indent="-285750">
              <a:lnSpc>
                <a:spcPts val="2500"/>
              </a:lnSpc>
              <a:buFont typeface="Courier New" panose="02070309020205020404" pitchFamily="49" charset="0"/>
              <a:buChar char="o"/>
            </a:pPr>
            <a:r>
              <a:rPr lang="en-US">
                <a:solidFill>
                  <a:schemeClr val="bg2">
                    <a:lumMod val="50000"/>
                  </a:schemeClr>
                </a:solidFill>
              </a:rPr>
              <a:t>Subsequent days are 2/3 the employee’s regular rate of pay for the number of hours the employee would have normally been scheduled to work, up to a cap of $200 per day and $10,000 in the aggregate.</a:t>
            </a:r>
          </a:p>
          <a:p>
            <a:pPr marL="742950" lvl="1" indent="-285750">
              <a:lnSpc>
                <a:spcPts val="2500"/>
              </a:lnSpc>
              <a:buFont typeface="Courier New" panose="02070309020205020404" pitchFamily="49" charset="0"/>
              <a:buChar char="o"/>
            </a:pPr>
            <a:r>
              <a:rPr lang="en-US">
                <a:solidFill>
                  <a:schemeClr val="bg2">
                    <a:lumMod val="50000"/>
                  </a:schemeClr>
                </a:solidFill>
              </a:rPr>
              <a:t>Secretary of Labor may issue regulations to exempt business of fewer than 50 employees if providing leave “would jeopardize the viability of the business as a going concern.”</a:t>
            </a:r>
          </a:p>
          <a:p>
            <a:pPr marL="742950" lvl="1" indent="-285750">
              <a:lnSpc>
                <a:spcPts val="2500"/>
              </a:lnSpc>
              <a:buFont typeface="Courier New" panose="02070309020205020404" pitchFamily="49" charset="0"/>
              <a:buChar char="o"/>
            </a:pPr>
            <a:r>
              <a:rPr lang="en-US">
                <a:solidFill>
                  <a:schemeClr val="bg2">
                    <a:lumMod val="50000"/>
                  </a:schemeClr>
                </a:solidFill>
              </a:rPr>
              <a:t>Employers of fewer than 50 employees in a 75 mile radius cannot be subject to civil suit.</a:t>
            </a:r>
          </a:p>
          <a:p>
            <a:endParaRPr lang="en-US" sz="2400" b="1"/>
          </a:p>
        </p:txBody>
      </p:sp>
    </p:spTree>
    <p:extLst>
      <p:ext uri="{BB962C8B-B14F-4D97-AF65-F5344CB8AC3E}">
        <p14:creationId xmlns:p14="http://schemas.microsoft.com/office/powerpoint/2010/main" val="1453695824"/>
      </p:ext>
    </p:extLst>
  </p:cSld>
  <p:clrMapOvr>
    <a:masterClrMapping/>
  </p:clrMapOvr>
</p:sld>
</file>

<file path=ppt/theme/theme1.xml><?xml version="1.0" encoding="utf-8"?>
<a:theme xmlns:a="http://schemas.openxmlformats.org/drawingml/2006/main" name="Presentation5">
  <a:themeElements>
    <a:clrScheme name="Custom 1">
      <a:dk1>
        <a:srgbClr val="5F5F5F"/>
      </a:dk1>
      <a:lt1>
        <a:sysClr val="window" lastClr="FFFFFF"/>
      </a:lt1>
      <a:dk2>
        <a:srgbClr val="5F5F5F"/>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Flow_SignoffStatus xmlns="5958509b-a2b5-4631-959a-79b527b1eb6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20CB0E015DF314898F97173D32ECDA8" ma:contentTypeVersion="16" ma:contentTypeDescription="Create a new document." ma:contentTypeScope="" ma:versionID="6c82f04d48f70deb095a4e9aa5ffc090">
  <xsd:schema xmlns:xsd="http://www.w3.org/2001/XMLSchema" xmlns:xs="http://www.w3.org/2001/XMLSchema" xmlns:p="http://schemas.microsoft.com/office/2006/metadata/properties" xmlns:ns2="2efe62d0-0a15-4057-9798-173e259cb1af" xmlns:ns3="5958509b-a2b5-4631-959a-79b527b1eb68" targetNamespace="http://schemas.microsoft.com/office/2006/metadata/properties" ma:root="true" ma:fieldsID="11360878394a57ac1303f2764e3c74ab" ns2:_="" ns3:_="">
    <xsd:import namespace="2efe62d0-0a15-4057-9798-173e259cb1af"/>
    <xsd:import namespace="5958509b-a2b5-4631-959a-79b527b1eb68"/>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_Flow_SignoffStatus"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fe62d0-0a15-4057-9798-173e259cb1a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5958509b-a2b5-4631-959a-79b527b1eb68"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_Flow_SignoffStatus" ma:index="18" nillable="true" ma:displayName="Sign-off status" ma:internalName="_x0024_Resources_x003a_core_x002c_Signoff_Status_x003b_">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EC2C491-C87B-4D1A-B801-2A5D86778BAE}">
  <ds:schemaRefs>
    <ds:schemaRef ds:uri="http://schemas.microsoft.com/sharepoint/v3/contenttype/forms"/>
  </ds:schemaRefs>
</ds:datastoreItem>
</file>

<file path=customXml/itemProps2.xml><?xml version="1.0" encoding="utf-8"?>
<ds:datastoreItem xmlns:ds="http://schemas.openxmlformats.org/officeDocument/2006/customXml" ds:itemID="{5859CBBE-3D06-47CD-8712-00544416662E}">
  <ds:schemaRefs>
    <ds:schemaRef ds:uri="http://schemas.microsoft.com/office/infopath/2007/PartnerControls"/>
    <ds:schemaRef ds:uri="http://purl.org/dc/dcmitype/"/>
    <ds:schemaRef ds:uri="http://schemas.openxmlformats.org/package/2006/metadata/core-properties"/>
    <ds:schemaRef ds:uri="http://schemas.microsoft.com/office/2006/metadata/properties"/>
    <ds:schemaRef ds:uri="http://www.w3.org/XML/1998/namespace"/>
    <ds:schemaRef ds:uri="2efe62d0-0a15-4057-9798-173e259cb1af"/>
    <ds:schemaRef ds:uri="http://schemas.microsoft.com/office/2006/documentManagement/types"/>
    <ds:schemaRef ds:uri="5958509b-a2b5-4631-959a-79b527b1eb68"/>
    <ds:schemaRef ds:uri="http://purl.org/dc/terms/"/>
    <ds:schemaRef ds:uri="http://purl.org/dc/elements/1.1/"/>
  </ds:schemaRefs>
</ds:datastoreItem>
</file>

<file path=customXml/itemProps3.xml><?xml version="1.0" encoding="utf-8"?>
<ds:datastoreItem xmlns:ds="http://schemas.openxmlformats.org/officeDocument/2006/customXml" ds:itemID="{DB6E8601-FBD9-45FB-B48A-046E7AA83C56}">
  <ds:schemaRefs>
    <ds:schemaRef ds:uri="2efe62d0-0a15-4057-9798-173e259cb1af"/>
    <ds:schemaRef ds:uri="5958509b-a2b5-4631-959a-79b527b1eb6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1364</Words>
  <Application>Microsoft Office PowerPoint</Application>
  <PresentationFormat>Widescreen</PresentationFormat>
  <Paragraphs>181</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Courier New</vt:lpstr>
      <vt:lpstr>Tahoma</vt:lpstr>
      <vt:lpstr>Wingdings</vt:lpstr>
      <vt:lpstr>Presentation5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Stryker</dc:creator>
  <cp:lastModifiedBy>Corey Ruple</cp:lastModifiedBy>
  <cp:revision>1</cp:revision>
  <dcterms:created xsi:type="dcterms:W3CDTF">2020-03-16T11:00:41Z</dcterms:created>
  <dcterms:modified xsi:type="dcterms:W3CDTF">2020-03-18T20:22:51Z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0x010100420CB0E015DF314898F97173D32ECDA8</vt:lpwstr>
  </property>
</Properties>
</file>